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3" r:id="rId2"/>
    <p:sldMasterId id="2147483677" r:id="rId3"/>
  </p:sldMasterIdLst>
  <p:notesMasterIdLst>
    <p:notesMasterId r:id="rId69"/>
  </p:notesMasterIdLst>
  <p:sldIdLst>
    <p:sldId id="549" r:id="rId4"/>
    <p:sldId id="257" r:id="rId5"/>
    <p:sldId id="626" r:id="rId6"/>
    <p:sldId id="627" r:id="rId7"/>
    <p:sldId id="628" r:id="rId8"/>
    <p:sldId id="618" r:id="rId9"/>
    <p:sldId id="619" r:id="rId10"/>
    <p:sldId id="620" r:id="rId11"/>
    <p:sldId id="621" r:id="rId12"/>
    <p:sldId id="622" r:id="rId13"/>
    <p:sldId id="623" r:id="rId14"/>
    <p:sldId id="617" r:id="rId15"/>
    <p:sldId id="559" r:id="rId16"/>
    <p:sldId id="564" r:id="rId17"/>
    <p:sldId id="631" r:id="rId18"/>
    <p:sldId id="632" r:id="rId19"/>
    <p:sldId id="633" r:id="rId20"/>
    <p:sldId id="634" r:id="rId21"/>
    <p:sldId id="636" r:id="rId22"/>
    <p:sldId id="637" r:id="rId23"/>
    <p:sldId id="638" r:id="rId24"/>
    <p:sldId id="639" r:id="rId25"/>
    <p:sldId id="640" r:id="rId26"/>
    <p:sldId id="641" r:id="rId27"/>
    <p:sldId id="642" r:id="rId28"/>
    <p:sldId id="643" r:id="rId29"/>
    <p:sldId id="587" r:id="rId30"/>
    <p:sldId id="588" r:id="rId31"/>
    <p:sldId id="589" r:id="rId32"/>
    <p:sldId id="590" r:id="rId33"/>
    <p:sldId id="591" r:id="rId34"/>
    <p:sldId id="592" r:id="rId35"/>
    <p:sldId id="593" r:id="rId36"/>
    <p:sldId id="594" r:id="rId37"/>
    <p:sldId id="569" r:id="rId38"/>
    <p:sldId id="570" r:id="rId39"/>
    <p:sldId id="571" r:id="rId40"/>
    <p:sldId id="595" r:id="rId41"/>
    <p:sldId id="596" r:id="rId42"/>
    <p:sldId id="597" r:id="rId43"/>
    <p:sldId id="599" r:id="rId44"/>
    <p:sldId id="600" r:id="rId45"/>
    <p:sldId id="625" r:id="rId46"/>
    <p:sldId id="609" r:id="rId47"/>
    <p:sldId id="615" r:id="rId48"/>
    <p:sldId id="605" r:id="rId49"/>
    <p:sldId id="606" r:id="rId50"/>
    <p:sldId id="607" r:id="rId51"/>
    <p:sldId id="575" r:id="rId52"/>
    <p:sldId id="616" r:id="rId53"/>
    <p:sldId id="610" r:id="rId54"/>
    <p:sldId id="611" r:id="rId55"/>
    <p:sldId id="578" r:id="rId56"/>
    <p:sldId id="612" r:id="rId57"/>
    <p:sldId id="613" r:id="rId58"/>
    <p:sldId id="580" r:id="rId59"/>
    <p:sldId id="614" r:id="rId60"/>
    <p:sldId id="583" r:id="rId61"/>
    <p:sldId id="584" r:id="rId62"/>
    <p:sldId id="585" r:id="rId63"/>
    <p:sldId id="567" r:id="rId64"/>
    <p:sldId id="624" r:id="rId65"/>
    <p:sldId id="629" r:id="rId66"/>
    <p:sldId id="630" r:id="rId67"/>
    <p:sldId id="635" r:id="rId68"/>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58"/>
  </p:normalViewPr>
  <p:slideViewPr>
    <p:cSldViewPr snapToGrid="0">
      <p:cViewPr>
        <p:scale>
          <a:sx n="83" d="100"/>
          <a:sy n="83" d="100"/>
        </p:scale>
        <p:origin x="101"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84BC23-F349-404F-863C-29798DA9E70C}" type="datetimeFigureOut">
              <a:rPr lang="en-IN" smtClean="0"/>
              <a:t>17-08-2020</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A11120-EDFE-49D2-9AEB-9C23EEA2213D}" type="slidenum">
              <a:rPr lang="en-IN" smtClean="0"/>
              <a:t>‹#›</a:t>
            </a:fld>
            <a:endParaRPr lang="en-IN"/>
          </a:p>
        </p:txBody>
      </p:sp>
    </p:spTree>
    <p:extLst>
      <p:ext uri="{BB962C8B-B14F-4D97-AF65-F5344CB8AC3E}">
        <p14:creationId xmlns:p14="http://schemas.microsoft.com/office/powerpoint/2010/main" val="551509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11120-EDFE-49D2-9AEB-9C23EEA2213D}" type="slidenum">
              <a:rPr lang="en-IN" smtClean="0"/>
              <a:t>2</a:t>
            </a:fld>
            <a:endParaRPr lang="en-IN"/>
          </a:p>
        </p:txBody>
      </p:sp>
    </p:spTree>
    <p:extLst>
      <p:ext uri="{BB962C8B-B14F-4D97-AF65-F5344CB8AC3E}">
        <p14:creationId xmlns:p14="http://schemas.microsoft.com/office/powerpoint/2010/main" val="293305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7BFAFA-D47A-4B63-9ECB-11CF19DCC2FA}" type="slidenum">
              <a:rPr lang="en-IN" smtClean="0"/>
              <a:t>29</a:t>
            </a:fld>
            <a:endParaRPr lang="en-IN"/>
          </a:p>
        </p:txBody>
      </p:sp>
    </p:spTree>
    <p:extLst>
      <p:ext uri="{BB962C8B-B14F-4D97-AF65-F5344CB8AC3E}">
        <p14:creationId xmlns:p14="http://schemas.microsoft.com/office/powerpoint/2010/main" val="1115910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A11120-EDFE-49D2-9AEB-9C23EEA2213D}" type="slidenum">
              <a:rPr lang="en-IN" smtClean="0"/>
              <a:t>49</a:t>
            </a:fld>
            <a:endParaRPr lang="en-IN"/>
          </a:p>
        </p:txBody>
      </p:sp>
    </p:spTree>
    <p:extLst>
      <p:ext uri="{BB962C8B-B14F-4D97-AF65-F5344CB8AC3E}">
        <p14:creationId xmlns:p14="http://schemas.microsoft.com/office/powerpoint/2010/main" val="2192404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03E030-45F4-4BF3-A604-F963E4300390}" type="datetimeFigureOut">
              <a:rPr lang="en-US" smtClean="0"/>
              <a:pPr/>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43443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pPr/>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26895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pPr/>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54612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7" name="Straight Connector 6"/>
          <p:cNvCxnSpPr/>
          <p:nvPr userDrawn="1"/>
        </p:nvCxnSpPr>
        <p:spPr>
          <a:xfrm flipH="1">
            <a:off x="2057006" y="6492194"/>
            <a:ext cx="9540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0"/>
            <a:ext cx="12191999" cy="66675"/>
          </a:xfrm>
          <a:prstGeom prst="rect">
            <a:avLst/>
          </a:prstGeom>
          <a:solidFill>
            <a:srgbClr val="C4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6"/>
          <p:cNvSpPr>
            <a:spLocks noChangeAspect="1"/>
          </p:cNvSpPr>
          <p:nvPr userDrawn="1"/>
        </p:nvSpPr>
        <p:spPr bwMode="auto">
          <a:xfrm>
            <a:off x="0" y="190500"/>
            <a:ext cx="779272" cy="475488"/>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vert="horz" wrap="square" lIns="91440" tIns="45720" rIns="91440" bIns="45720" numCol="1" anchor="t" anchorCtr="0" compatLnSpc="1">
            <a:prstTxWarp prst="textNoShape">
              <a:avLst/>
            </a:prstTxWarp>
          </a:bodyPr>
          <a:lstStyle/>
          <a:p>
            <a:endParaRPr lang="en-IN"/>
          </a:p>
        </p:txBody>
      </p:sp>
      <p:sp>
        <p:nvSpPr>
          <p:cNvPr id="10" name="Freeform 14"/>
          <p:cNvSpPr>
            <a:spLocks/>
          </p:cNvSpPr>
          <p:nvPr userDrawn="1"/>
        </p:nvSpPr>
        <p:spPr bwMode="auto">
          <a:xfrm>
            <a:off x="574360" y="190119"/>
            <a:ext cx="680080" cy="609981"/>
          </a:xfrm>
          <a:custGeom>
            <a:avLst/>
            <a:gdLst>
              <a:gd name="T0" fmla="*/ 158 w 553"/>
              <a:gd name="T1" fmla="*/ 0 h 496"/>
              <a:gd name="T2" fmla="*/ 0 w 553"/>
              <a:gd name="T3" fmla="*/ 0 h 496"/>
              <a:gd name="T4" fmla="*/ 395 w 553"/>
              <a:gd name="T5" fmla="*/ 496 h 496"/>
              <a:gd name="T6" fmla="*/ 553 w 553"/>
              <a:gd name="T7" fmla="*/ 496 h 496"/>
              <a:gd name="T8" fmla="*/ 158 w 553"/>
              <a:gd name="T9" fmla="*/ 0 h 496"/>
            </a:gdLst>
            <a:ahLst/>
            <a:cxnLst>
              <a:cxn ang="0">
                <a:pos x="T0" y="T1"/>
              </a:cxn>
              <a:cxn ang="0">
                <a:pos x="T2" y="T3"/>
              </a:cxn>
              <a:cxn ang="0">
                <a:pos x="T4" y="T5"/>
              </a:cxn>
              <a:cxn ang="0">
                <a:pos x="T6" y="T7"/>
              </a:cxn>
              <a:cxn ang="0">
                <a:pos x="T8" y="T9"/>
              </a:cxn>
            </a:cxnLst>
            <a:rect l="0" t="0" r="r" b="b"/>
            <a:pathLst>
              <a:path w="553" h="496">
                <a:moveTo>
                  <a:pt x="158" y="0"/>
                </a:moveTo>
                <a:lnTo>
                  <a:pt x="0" y="0"/>
                </a:lnTo>
                <a:lnTo>
                  <a:pt x="395" y="496"/>
                </a:lnTo>
                <a:lnTo>
                  <a:pt x="553" y="496"/>
                </a:lnTo>
                <a:lnTo>
                  <a:pt x="158" y="0"/>
                </a:lnTo>
                <a:close/>
              </a:path>
            </a:pathLst>
          </a:custGeom>
          <a:solidFill>
            <a:schemeClr val="bg1">
              <a:lumMod val="50000"/>
              <a:alpha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noChangeAspect="1"/>
          </p:cNvSpPr>
          <p:nvPr userDrawn="1"/>
        </p:nvSpPr>
        <p:spPr bwMode="auto">
          <a:xfrm>
            <a:off x="11597006" y="6482669"/>
            <a:ext cx="615126" cy="375331"/>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vert="horz" wrap="square" lIns="91440" tIns="45720" rIns="91440" bIns="45720" numCol="1" anchor="t" anchorCtr="0" compatLnSpc="1">
            <a:prstTxWarp prst="textNoShape">
              <a:avLst/>
            </a:prstTxWarp>
          </a:bodyPr>
          <a:lstStyle/>
          <a:p>
            <a:endParaRPr lang="en-IN"/>
          </a:p>
        </p:txBody>
      </p:sp>
      <p:sp>
        <p:nvSpPr>
          <p:cNvPr id="12" name="Slide Number Placeholder 5"/>
          <p:cNvSpPr txBox="1">
            <a:spLocks/>
          </p:cNvSpPr>
          <p:nvPr userDrawn="1"/>
        </p:nvSpPr>
        <p:spPr>
          <a:xfrm>
            <a:off x="11621977" y="6530294"/>
            <a:ext cx="406399" cy="365125"/>
          </a:xfrm>
          <a:prstGeom prst="rect">
            <a:avLst/>
          </a:prstGeom>
        </p:spPr>
        <p:txBody>
          <a:bodyPr/>
          <a:lstStyle/>
          <a:p>
            <a:pPr marL="0" marR="0" lvl="0" indent="0" algn="ctr" defTabSz="914287" rtl="0" eaLnBrk="1" fontAlgn="auto" latinLnBrk="0" hangingPunct="1">
              <a:lnSpc>
                <a:spcPct val="100000"/>
              </a:lnSpc>
              <a:spcBef>
                <a:spcPts val="0"/>
              </a:spcBef>
              <a:spcAft>
                <a:spcPts val="0"/>
              </a:spcAft>
              <a:buClrTx/>
              <a:buSzTx/>
              <a:buFontTx/>
              <a:buNone/>
              <a:tabLst/>
              <a:defRPr/>
            </a:pPr>
            <a:fld id="{73712EF7-039F-497C-B2F5-5E3D3FD47D72}" type="slidenum">
              <a:rPr kumimoji="0" lang="en-US" sz="1300" b="0" i="0" u="none" strike="noStrike" kern="1200" cap="none" spc="0" normalizeH="0" baseline="0" noProof="0" smtClean="0">
                <a:ln>
                  <a:noFill/>
                </a:ln>
                <a:solidFill>
                  <a:schemeClr val="bg1"/>
                </a:solidFill>
                <a:effectLst/>
                <a:uLnTx/>
                <a:uFillTx/>
                <a:latin typeface="+mn-lt"/>
                <a:ea typeface="+mn-ea"/>
                <a:cs typeface="+mn-cs"/>
              </a:rPr>
              <a:pPr marL="0" marR="0" lvl="0" indent="0" algn="ctr" defTabSz="914287" rtl="0" eaLnBrk="1" fontAlgn="auto" latinLnBrk="0" hangingPunct="1">
                <a:lnSpc>
                  <a:spcPct val="100000"/>
                </a:lnSpc>
                <a:spcBef>
                  <a:spcPts val="0"/>
                </a:spcBef>
                <a:spcAft>
                  <a:spcPts val="0"/>
                </a:spcAft>
                <a:buClrTx/>
                <a:buSzTx/>
                <a:buFontTx/>
                <a:buNone/>
                <a:tabLst/>
                <a:defRPr/>
              </a:pPr>
              <a:t>‹#›</a:t>
            </a:fld>
            <a:endParaRPr kumimoji="0" lang="en-US" sz="1300" b="0" i="0" u="none" strike="noStrike" kern="1200" cap="none" spc="0" normalizeH="0" baseline="0" noProof="0" dirty="0">
              <a:ln>
                <a:noFill/>
              </a:ln>
              <a:solidFill>
                <a:schemeClr val="bg1"/>
              </a:solidFill>
              <a:effectLst/>
              <a:uLnTx/>
              <a:uFillTx/>
              <a:latin typeface="+mn-lt"/>
              <a:ea typeface="+mn-ea"/>
              <a:cs typeface="+mn-cs"/>
            </a:endParaRPr>
          </a:p>
        </p:txBody>
      </p:sp>
      <p:pic>
        <p:nvPicPr>
          <p:cNvPr id="14" name="Picture 13"/>
          <p:cNvPicPr>
            <a:picLocks noChangeAspect="1"/>
          </p:cNvPicPr>
          <p:nvPr userDrawn="1"/>
        </p:nvPicPr>
        <p:blipFill>
          <a:blip r:embed="rId2" cstate="print"/>
          <a:stretch>
            <a:fillRect/>
          </a:stretch>
        </p:blipFill>
        <p:spPr>
          <a:xfrm>
            <a:off x="186436" y="6096191"/>
            <a:ext cx="1802021" cy="589383"/>
          </a:xfrm>
          <a:prstGeom prst="rect">
            <a:avLst/>
          </a:prstGeom>
        </p:spPr>
      </p:pic>
    </p:spTree>
    <p:extLst>
      <p:ext uri="{BB962C8B-B14F-4D97-AF65-F5344CB8AC3E}">
        <p14:creationId xmlns:p14="http://schemas.microsoft.com/office/powerpoint/2010/main" val="331808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30D43E-B594-4C4F-B186-7AB076EC1FA6}"/>
              </a:ext>
            </a:extLst>
          </p:cNvPr>
          <p:cNvCxnSpPr/>
          <p:nvPr userDrawn="1"/>
        </p:nvCxnSpPr>
        <p:spPr>
          <a:xfrm flipH="1">
            <a:off x="2057400" y="6492875"/>
            <a:ext cx="953928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2056844-2A13-4B3A-A89C-C5C3BE0E5ABF}"/>
              </a:ext>
            </a:extLst>
          </p:cNvPr>
          <p:cNvSpPr/>
          <p:nvPr userDrawn="1"/>
        </p:nvSpPr>
        <p:spPr>
          <a:xfrm>
            <a:off x="0" y="0"/>
            <a:ext cx="12192000" cy="66675"/>
          </a:xfrm>
          <a:prstGeom prst="rect">
            <a:avLst/>
          </a:prstGeom>
          <a:solidFill>
            <a:srgbClr val="C43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p>
        </p:txBody>
      </p:sp>
      <p:sp>
        <p:nvSpPr>
          <p:cNvPr id="4" name="Freeform 6"/>
          <p:cNvSpPr>
            <a:spLocks noChangeAspect="1"/>
          </p:cNvSpPr>
          <p:nvPr userDrawn="1"/>
        </p:nvSpPr>
        <p:spPr bwMode="auto">
          <a:xfrm>
            <a:off x="0" y="190500"/>
            <a:ext cx="779463" cy="476250"/>
          </a:xfrm>
          <a:custGeom>
            <a:avLst/>
            <a:gdLst>
              <a:gd name="T0" fmla="*/ 2147483646 w 708"/>
              <a:gd name="T1" fmla="*/ 0 h 432"/>
              <a:gd name="T2" fmla="*/ 0 w 708"/>
              <a:gd name="T3" fmla="*/ 0 h 432"/>
              <a:gd name="T4" fmla="*/ 0 w 708"/>
              <a:gd name="T5" fmla="*/ 2147483646 h 432"/>
              <a:gd name="T6" fmla="*/ 0 w 708"/>
              <a:gd name="T7" fmla="*/ 2147483646 h 432"/>
              <a:gd name="T8" fmla="*/ 2147483646 w 708"/>
              <a:gd name="T9" fmla="*/ 2147483646 h 432"/>
              <a:gd name="T10" fmla="*/ 2147483646 w 708"/>
              <a:gd name="T11" fmla="*/ 0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4">
            <a:extLst>
              <a:ext uri="{FF2B5EF4-FFF2-40B4-BE49-F238E27FC236}">
                <a16:creationId xmlns:a16="http://schemas.microsoft.com/office/drawing/2014/main" id="{6129FE8C-4026-42A6-AAE2-7C7F41064012}"/>
              </a:ext>
            </a:extLst>
          </p:cNvPr>
          <p:cNvSpPr>
            <a:spLocks/>
          </p:cNvSpPr>
          <p:nvPr userDrawn="1"/>
        </p:nvSpPr>
        <p:spPr bwMode="auto">
          <a:xfrm>
            <a:off x="574675" y="190500"/>
            <a:ext cx="679450" cy="609600"/>
          </a:xfrm>
          <a:custGeom>
            <a:avLst/>
            <a:gdLst>
              <a:gd name="T0" fmla="*/ 158 w 553"/>
              <a:gd name="T1" fmla="*/ 0 h 496"/>
              <a:gd name="T2" fmla="*/ 0 w 553"/>
              <a:gd name="T3" fmla="*/ 0 h 496"/>
              <a:gd name="T4" fmla="*/ 395 w 553"/>
              <a:gd name="T5" fmla="*/ 496 h 496"/>
              <a:gd name="T6" fmla="*/ 553 w 553"/>
              <a:gd name="T7" fmla="*/ 496 h 496"/>
              <a:gd name="T8" fmla="*/ 158 w 553"/>
              <a:gd name="T9" fmla="*/ 0 h 496"/>
            </a:gdLst>
            <a:ahLst/>
            <a:cxnLst>
              <a:cxn ang="0">
                <a:pos x="T0" y="T1"/>
              </a:cxn>
              <a:cxn ang="0">
                <a:pos x="T2" y="T3"/>
              </a:cxn>
              <a:cxn ang="0">
                <a:pos x="T4" y="T5"/>
              </a:cxn>
              <a:cxn ang="0">
                <a:pos x="T6" y="T7"/>
              </a:cxn>
              <a:cxn ang="0">
                <a:pos x="T8" y="T9"/>
              </a:cxn>
            </a:cxnLst>
            <a:rect l="0" t="0" r="r" b="b"/>
            <a:pathLst>
              <a:path w="553" h="496">
                <a:moveTo>
                  <a:pt x="158" y="0"/>
                </a:moveTo>
                <a:lnTo>
                  <a:pt x="0" y="0"/>
                </a:lnTo>
                <a:lnTo>
                  <a:pt x="395" y="496"/>
                </a:lnTo>
                <a:lnTo>
                  <a:pt x="553" y="496"/>
                </a:lnTo>
                <a:lnTo>
                  <a:pt x="158" y="0"/>
                </a:lnTo>
                <a:close/>
              </a:path>
            </a:pathLst>
          </a:custGeom>
          <a:solidFill>
            <a:schemeClr val="bg1">
              <a:lumMod val="50000"/>
              <a:alpha val="40000"/>
            </a:schemeClr>
          </a:solidFill>
          <a:ln>
            <a:noFill/>
          </a:ln>
        </p:spPr>
        <p:txBody>
          <a:bodyPr/>
          <a:lstStyle/>
          <a:p>
            <a:pPr eaLnBrk="1" fontAlgn="auto" hangingPunct="1">
              <a:spcBef>
                <a:spcPts val="0"/>
              </a:spcBef>
              <a:spcAft>
                <a:spcPts val="0"/>
              </a:spcAft>
              <a:defRPr/>
            </a:pPr>
            <a:endParaRPr lang="en-IN" dirty="0">
              <a:latin typeface="+mn-lt"/>
            </a:endParaRPr>
          </a:p>
        </p:txBody>
      </p:sp>
      <p:sp>
        <p:nvSpPr>
          <p:cNvPr id="6" name="Freeform 6"/>
          <p:cNvSpPr>
            <a:spLocks noChangeAspect="1"/>
          </p:cNvSpPr>
          <p:nvPr userDrawn="1"/>
        </p:nvSpPr>
        <p:spPr bwMode="auto">
          <a:xfrm>
            <a:off x="11596688" y="6483350"/>
            <a:ext cx="615950" cy="374650"/>
          </a:xfrm>
          <a:custGeom>
            <a:avLst/>
            <a:gdLst>
              <a:gd name="T0" fmla="*/ 2147483646 w 708"/>
              <a:gd name="T1" fmla="*/ 0 h 432"/>
              <a:gd name="T2" fmla="*/ 0 w 708"/>
              <a:gd name="T3" fmla="*/ 0 h 432"/>
              <a:gd name="T4" fmla="*/ 0 w 708"/>
              <a:gd name="T5" fmla="*/ 2147483646 h 432"/>
              <a:gd name="T6" fmla="*/ 0 w 708"/>
              <a:gd name="T7" fmla="*/ 2147483646 h 432"/>
              <a:gd name="T8" fmla="*/ 2147483646 w 708"/>
              <a:gd name="T9" fmla="*/ 2147483646 h 432"/>
              <a:gd name="T10" fmla="*/ 2147483646 w 708"/>
              <a:gd name="T11" fmla="*/ 0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Slide Number Placeholder 5">
            <a:extLst>
              <a:ext uri="{FF2B5EF4-FFF2-40B4-BE49-F238E27FC236}">
                <a16:creationId xmlns:a16="http://schemas.microsoft.com/office/drawing/2014/main" id="{34DC1C43-9955-4818-A746-1B6E7F46114E}"/>
              </a:ext>
            </a:extLst>
          </p:cNvPr>
          <p:cNvSpPr txBox="1">
            <a:spLocks/>
          </p:cNvSpPr>
          <p:nvPr userDrawn="1"/>
        </p:nvSpPr>
        <p:spPr>
          <a:xfrm>
            <a:off x="11622088" y="6530975"/>
            <a:ext cx="406400" cy="365125"/>
          </a:xfrm>
          <a:prstGeom prst="rect">
            <a:avLst/>
          </a:prstGeom>
        </p:spPr>
        <p:txBody>
          <a:bodyPr/>
          <a:lstStyle>
            <a:lvl1pPr defTabSz="912813">
              <a:defRPr>
                <a:solidFill>
                  <a:schemeClr val="tx1"/>
                </a:solidFill>
                <a:latin typeface="Arial" pitchFamily="34" charset="0"/>
              </a:defRPr>
            </a:lvl1pPr>
            <a:lvl2pPr marL="742950" indent="-285750" defTabSz="912813">
              <a:defRPr>
                <a:solidFill>
                  <a:schemeClr val="tx1"/>
                </a:solidFill>
                <a:latin typeface="Arial" pitchFamily="34" charset="0"/>
              </a:defRPr>
            </a:lvl2pPr>
            <a:lvl3pPr marL="1143000" indent="-228600" defTabSz="912813">
              <a:defRPr>
                <a:solidFill>
                  <a:schemeClr val="tx1"/>
                </a:solidFill>
                <a:latin typeface="Arial" pitchFamily="34" charset="0"/>
              </a:defRPr>
            </a:lvl3pPr>
            <a:lvl4pPr marL="1600200" indent="-228600" defTabSz="912813">
              <a:defRPr>
                <a:solidFill>
                  <a:schemeClr val="tx1"/>
                </a:solidFill>
                <a:latin typeface="Arial" pitchFamily="34" charset="0"/>
              </a:defRPr>
            </a:lvl4pPr>
            <a:lvl5pPr marL="2057400" indent="-228600" defTabSz="912813">
              <a:defRPr>
                <a:solidFill>
                  <a:schemeClr val="tx1"/>
                </a:solidFill>
                <a:latin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defRPr>
            </a:lvl9pPr>
          </a:lstStyle>
          <a:p>
            <a:pPr algn="ctr" eaLnBrk="1" hangingPunct="1"/>
            <a:fld id="{9E723E7A-D6C9-43B1-9EAA-7B8D055CBC94}" type="slidenum">
              <a:rPr lang="en-US" altLang="en-US" sz="1300">
                <a:solidFill>
                  <a:schemeClr val="bg1"/>
                </a:solidFill>
                <a:latin typeface="Calibri" pitchFamily="34" charset="0"/>
              </a:rPr>
              <a:pPr algn="ctr" eaLnBrk="1" hangingPunct="1"/>
              <a:t>‹#›</a:t>
            </a:fld>
            <a:endParaRPr lang="en-US" altLang="en-US" sz="1300">
              <a:solidFill>
                <a:schemeClr val="bg1"/>
              </a:solidFill>
              <a:latin typeface="Calibri" pitchFamily="34" charset="0"/>
            </a:endParaRPr>
          </a:p>
        </p:txBody>
      </p:sp>
      <p:pic>
        <p:nvPicPr>
          <p:cNvPr id="8"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5738" y="6096000"/>
            <a:ext cx="18034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042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7689845"/>
      </p:ext>
    </p:extLst>
  </p:cSld>
  <p:clrMapOvr>
    <a:masterClrMapping/>
  </p:clrMapOvr>
  <p:transition spd="slow">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3935200"/>
      </p:ext>
    </p:extLst>
  </p:cSld>
  <p:clrMapOvr>
    <a:masterClrMapping/>
  </p:clrMapOvr>
  <p:transition spd="slow">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7473163"/>
      </p:ext>
    </p:extLst>
  </p:cSld>
  <p:clrMapOvr>
    <a:masterClrMapping/>
  </p:clrMapOvr>
  <p:transition spd="slow">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5823489"/>
      </p:ext>
    </p:extLst>
  </p:cSld>
  <p:clrMapOvr>
    <a:masterClrMapping/>
  </p:clrMapOvr>
  <p:transition spd="slow">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3313070"/>
      </p:ext>
    </p:extLst>
  </p:cSld>
  <p:clrMapOvr>
    <a:masterClrMapping/>
  </p:clrMapOvr>
  <p:transition spd="slow">
    <p:push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0658552"/>
      </p:ext>
    </p:extLst>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pPr/>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384614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0043408"/>
      </p:ext>
    </p:extLst>
  </p:cSld>
  <p:clrMapOvr>
    <a:masterClrMapping/>
  </p:clrMapOvr>
  <p:transition spd="slow">
    <p:push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9620094"/>
      </p:ext>
    </p:extLst>
  </p:cSld>
  <p:clrMapOvr>
    <a:masterClrMapping/>
  </p:clrMapOvr>
  <p:transition spd="slow">
    <p:push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0515456"/>
      </p:ext>
    </p:extLst>
  </p:cSld>
  <p:clrMapOvr>
    <a:masterClrMapping/>
  </p:clrMapOvr>
  <p:transition spd="slow">
    <p:push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7792648"/>
      </p:ext>
    </p:extLst>
  </p:cSld>
  <p:clrMapOvr>
    <a:masterClrMapping/>
  </p:clrMapOvr>
  <p:transition spd="slow">
    <p:push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8443978"/>
      </p:ext>
    </p:extLst>
  </p:cSld>
  <p:clrMapOvr>
    <a:masterClrMapping/>
  </p:clrMapOvr>
  <p:transition spd="slow">
    <p:push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7" name="Straight Connector 6"/>
          <p:cNvCxnSpPr/>
          <p:nvPr userDrawn="1"/>
        </p:nvCxnSpPr>
        <p:spPr>
          <a:xfrm flipH="1">
            <a:off x="2057006" y="6492194"/>
            <a:ext cx="9540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0"/>
            <a:ext cx="12191999" cy="66675"/>
          </a:xfrm>
          <a:prstGeom prst="rect">
            <a:avLst/>
          </a:prstGeom>
          <a:solidFill>
            <a:srgbClr val="C4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 name="Freeform 6"/>
          <p:cNvSpPr>
            <a:spLocks noChangeAspect="1"/>
          </p:cNvSpPr>
          <p:nvPr userDrawn="1"/>
        </p:nvSpPr>
        <p:spPr bwMode="auto">
          <a:xfrm>
            <a:off x="0" y="190500"/>
            <a:ext cx="779272" cy="475488"/>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0" name="Freeform 14"/>
          <p:cNvSpPr>
            <a:spLocks/>
          </p:cNvSpPr>
          <p:nvPr userDrawn="1"/>
        </p:nvSpPr>
        <p:spPr bwMode="auto">
          <a:xfrm>
            <a:off x="574360" y="190119"/>
            <a:ext cx="680080" cy="609981"/>
          </a:xfrm>
          <a:custGeom>
            <a:avLst/>
            <a:gdLst>
              <a:gd name="T0" fmla="*/ 158 w 553"/>
              <a:gd name="T1" fmla="*/ 0 h 496"/>
              <a:gd name="T2" fmla="*/ 0 w 553"/>
              <a:gd name="T3" fmla="*/ 0 h 496"/>
              <a:gd name="T4" fmla="*/ 395 w 553"/>
              <a:gd name="T5" fmla="*/ 496 h 496"/>
              <a:gd name="T6" fmla="*/ 553 w 553"/>
              <a:gd name="T7" fmla="*/ 496 h 496"/>
              <a:gd name="T8" fmla="*/ 158 w 553"/>
              <a:gd name="T9" fmla="*/ 0 h 496"/>
            </a:gdLst>
            <a:ahLst/>
            <a:cxnLst>
              <a:cxn ang="0">
                <a:pos x="T0" y="T1"/>
              </a:cxn>
              <a:cxn ang="0">
                <a:pos x="T2" y="T3"/>
              </a:cxn>
              <a:cxn ang="0">
                <a:pos x="T4" y="T5"/>
              </a:cxn>
              <a:cxn ang="0">
                <a:pos x="T6" y="T7"/>
              </a:cxn>
              <a:cxn ang="0">
                <a:pos x="T8" y="T9"/>
              </a:cxn>
            </a:cxnLst>
            <a:rect l="0" t="0" r="r" b="b"/>
            <a:pathLst>
              <a:path w="553" h="496">
                <a:moveTo>
                  <a:pt x="158" y="0"/>
                </a:moveTo>
                <a:lnTo>
                  <a:pt x="0" y="0"/>
                </a:lnTo>
                <a:lnTo>
                  <a:pt x="395" y="496"/>
                </a:lnTo>
                <a:lnTo>
                  <a:pt x="553" y="496"/>
                </a:lnTo>
                <a:lnTo>
                  <a:pt x="158" y="0"/>
                </a:lnTo>
                <a:close/>
              </a:path>
            </a:pathLst>
          </a:custGeom>
          <a:solidFill>
            <a:schemeClr val="bg1">
              <a:lumMod val="50000"/>
              <a:alpha val="40000"/>
            </a:schemeClr>
          </a:solidFill>
          <a:ln>
            <a:noFill/>
          </a:ln>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1" name="Freeform 6"/>
          <p:cNvSpPr>
            <a:spLocks noChangeAspect="1"/>
          </p:cNvSpPr>
          <p:nvPr userDrawn="1"/>
        </p:nvSpPr>
        <p:spPr bwMode="auto">
          <a:xfrm>
            <a:off x="11597006" y="6482669"/>
            <a:ext cx="615126" cy="375331"/>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2" name="Slide Number Placeholder 5"/>
          <p:cNvSpPr txBox="1">
            <a:spLocks/>
          </p:cNvSpPr>
          <p:nvPr userDrawn="1"/>
        </p:nvSpPr>
        <p:spPr>
          <a:xfrm>
            <a:off x="11621977" y="6530294"/>
            <a:ext cx="406399" cy="365125"/>
          </a:xfrm>
          <a:prstGeom prst="rect">
            <a:avLst/>
          </a:prstGeom>
        </p:spPr>
        <p:txBody>
          <a:bodyPr/>
          <a:lstStyle/>
          <a:p>
            <a:pPr algn="ctr" defTabSz="914287">
              <a:defRPr/>
            </a:pPr>
            <a:fld id="{73712EF7-039F-497C-B2F5-5E3D3FD47D72}" type="slidenum">
              <a:rPr lang="en-US" sz="1300" smtClean="0">
                <a:solidFill>
                  <a:prstClr val="white"/>
                </a:solidFill>
              </a:rPr>
              <a:pPr algn="ctr" defTabSz="914287">
                <a:defRPr/>
              </a:pPr>
              <a:t>‹#›</a:t>
            </a:fld>
            <a:endParaRPr lang="en-US" sz="1300" dirty="0">
              <a:solidFill>
                <a:prstClr val="white"/>
              </a:solidFill>
            </a:endParaRPr>
          </a:p>
        </p:txBody>
      </p:sp>
      <p:pic>
        <p:nvPicPr>
          <p:cNvPr id="14" name="Picture 13"/>
          <p:cNvPicPr>
            <a:picLocks noChangeAspect="1"/>
          </p:cNvPicPr>
          <p:nvPr userDrawn="1"/>
        </p:nvPicPr>
        <p:blipFill>
          <a:blip r:embed="rId2" cstate="print"/>
          <a:stretch>
            <a:fillRect/>
          </a:stretch>
        </p:blipFill>
        <p:spPr>
          <a:xfrm>
            <a:off x="186436" y="6096191"/>
            <a:ext cx="1802021" cy="589383"/>
          </a:xfrm>
          <a:prstGeom prst="rect">
            <a:avLst/>
          </a:prstGeom>
        </p:spPr>
      </p:pic>
    </p:spTree>
    <p:extLst>
      <p:ext uri="{BB962C8B-B14F-4D97-AF65-F5344CB8AC3E}">
        <p14:creationId xmlns:p14="http://schemas.microsoft.com/office/powerpoint/2010/main" val="1954163497"/>
      </p:ext>
    </p:extLst>
  </p:cSld>
  <p:clrMapOvr>
    <a:masterClrMapping/>
  </p:clrMapOvr>
  <p:transition spd="slow">
    <p:push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30D43E-B594-4C4F-B186-7AB076EC1FA6}"/>
              </a:ext>
            </a:extLst>
          </p:cNvPr>
          <p:cNvCxnSpPr/>
          <p:nvPr userDrawn="1"/>
        </p:nvCxnSpPr>
        <p:spPr>
          <a:xfrm flipH="1">
            <a:off x="2057400" y="6492875"/>
            <a:ext cx="953928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2056844-2A13-4B3A-A89C-C5C3BE0E5ABF}"/>
              </a:ext>
            </a:extLst>
          </p:cNvPr>
          <p:cNvSpPr/>
          <p:nvPr userDrawn="1"/>
        </p:nvSpPr>
        <p:spPr>
          <a:xfrm>
            <a:off x="0" y="0"/>
            <a:ext cx="12192000" cy="66675"/>
          </a:xfrm>
          <a:prstGeom prst="rect">
            <a:avLst/>
          </a:prstGeom>
          <a:solidFill>
            <a:srgbClr val="C43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prstClr val="white"/>
              </a:solidFill>
            </a:endParaRPr>
          </a:p>
        </p:txBody>
      </p:sp>
      <p:sp>
        <p:nvSpPr>
          <p:cNvPr id="4" name="Freeform 6"/>
          <p:cNvSpPr>
            <a:spLocks noChangeAspect="1"/>
          </p:cNvSpPr>
          <p:nvPr userDrawn="1"/>
        </p:nvSpPr>
        <p:spPr bwMode="auto">
          <a:xfrm>
            <a:off x="0" y="190500"/>
            <a:ext cx="779463" cy="476250"/>
          </a:xfrm>
          <a:custGeom>
            <a:avLst/>
            <a:gdLst>
              <a:gd name="T0" fmla="*/ 2147483646 w 708"/>
              <a:gd name="T1" fmla="*/ 0 h 432"/>
              <a:gd name="T2" fmla="*/ 0 w 708"/>
              <a:gd name="T3" fmla="*/ 0 h 432"/>
              <a:gd name="T4" fmla="*/ 0 w 708"/>
              <a:gd name="T5" fmla="*/ 2147483646 h 432"/>
              <a:gd name="T6" fmla="*/ 0 w 708"/>
              <a:gd name="T7" fmla="*/ 2147483646 h 432"/>
              <a:gd name="T8" fmla="*/ 2147483646 w 708"/>
              <a:gd name="T9" fmla="*/ 2147483646 h 432"/>
              <a:gd name="T10" fmla="*/ 2147483646 w 708"/>
              <a:gd name="T11" fmla="*/ 0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prstClr val="black"/>
              </a:solidFill>
            </a:endParaRPr>
          </a:p>
        </p:txBody>
      </p:sp>
      <p:sp>
        <p:nvSpPr>
          <p:cNvPr id="5" name="Freeform 14">
            <a:extLst>
              <a:ext uri="{FF2B5EF4-FFF2-40B4-BE49-F238E27FC236}">
                <a16:creationId xmlns:a16="http://schemas.microsoft.com/office/drawing/2014/main" id="{6129FE8C-4026-42A6-AAE2-7C7F41064012}"/>
              </a:ext>
            </a:extLst>
          </p:cNvPr>
          <p:cNvSpPr>
            <a:spLocks/>
          </p:cNvSpPr>
          <p:nvPr userDrawn="1"/>
        </p:nvSpPr>
        <p:spPr bwMode="auto">
          <a:xfrm>
            <a:off x="574675" y="190500"/>
            <a:ext cx="679450" cy="609600"/>
          </a:xfrm>
          <a:custGeom>
            <a:avLst/>
            <a:gdLst>
              <a:gd name="T0" fmla="*/ 158 w 553"/>
              <a:gd name="T1" fmla="*/ 0 h 496"/>
              <a:gd name="T2" fmla="*/ 0 w 553"/>
              <a:gd name="T3" fmla="*/ 0 h 496"/>
              <a:gd name="T4" fmla="*/ 395 w 553"/>
              <a:gd name="T5" fmla="*/ 496 h 496"/>
              <a:gd name="T6" fmla="*/ 553 w 553"/>
              <a:gd name="T7" fmla="*/ 496 h 496"/>
              <a:gd name="T8" fmla="*/ 158 w 553"/>
              <a:gd name="T9" fmla="*/ 0 h 496"/>
            </a:gdLst>
            <a:ahLst/>
            <a:cxnLst>
              <a:cxn ang="0">
                <a:pos x="T0" y="T1"/>
              </a:cxn>
              <a:cxn ang="0">
                <a:pos x="T2" y="T3"/>
              </a:cxn>
              <a:cxn ang="0">
                <a:pos x="T4" y="T5"/>
              </a:cxn>
              <a:cxn ang="0">
                <a:pos x="T6" y="T7"/>
              </a:cxn>
              <a:cxn ang="0">
                <a:pos x="T8" y="T9"/>
              </a:cxn>
            </a:cxnLst>
            <a:rect l="0" t="0" r="r" b="b"/>
            <a:pathLst>
              <a:path w="553" h="496">
                <a:moveTo>
                  <a:pt x="158" y="0"/>
                </a:moveTo>
                <a:lnTo>
                  <a:pt x="0" y="0"/>
                </a:lnTo>
                <a:lnTo>
                  <a:pt x="395" y="496"/>
                </a:lnTo>
                <a:lnTo>
                  <a:pt x="553" y="496"/>
                </a:lnTo>
                <a:lnTo>
                  <a:pt x="158" y="0"/>
                </a:lnTo>
                <a:close/>
              </a:path>
            </a:pathLst>
          </a:custGeom>
          <a:solidFill>
            <a:schemeClr val="bg1">
              <a:lumMod val="50000"/>
              <a:alpha val="40000"/>
            </a:schemeClr>
          </a:solidFill>
          <a:ln>
            <a:noFill/>
          </a:ln>
        </p:spPr>
        <p:txBody>
          <a:bodyPr/>
          <a:lstStyle/>
          <a:p>
            <a:pPr>
              <a:defRPr/>
            </a:pPr>
            <a:endParaRPr lang="en-IN" dirty="0">
              <a:solidFill>
                <a:prstClr val="black"/>
              </a:solidFill>
            </a:endParaRPr>
          </a:p>
        </p:txBody>
      </p:sp>
      <p:sp>
        <p:nvSpPr>
          <p:cNvPr id="6" name="Freeform 6"/>
          <p:cNvSpPr>
            <a:spLocks noChangeAspect="1"/>
          </p:cNvSpPr>
          <p:nvPr userDrawn="1"/>
        </p:nvSpPr>
        <p:spPr bwMode="auto">
          <a:xfrm>
            <a:off x="11596688" y="6483350"/>
            <a:ext cx="615950" cy="374650"/>
          </a:xfrm>
          <a:custGeom>
            <a:avLst/>
            <a:gdLst>
              <a:gd name="T0" fmla="*/ 2147483646 w 708"/>
              <a:gd name="T1" fmla="*/ 0 h 432"/>
              <a:gd name="T2" fmla="*/ 0 w 708"/>
              <a:gd name="T3" fmla="*/ 0 h 432"/>
              <a:gd name="T4" fmla="*/ 0 w 708"/>
              <a:gd name="T5" fmla="*/ 2147483646 h 432"/>
              <a:gd name="T6" fmla="*/ 0 w 708"/>
              <a:gd name="T7" fmla="*/ 2147483646 h 432"/>
              <a:gd name="T8" fmla="*/ 2147483646 w 708"/>
              <a:gd name="T9" fmla="*/ 2147483646 h 432"/>
              <a:gd name="T10" fmla="*/ 2147483646 w 708"/>
              <a:gd name="T11" fmla="*/ 0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prstClr val="black"/>
              </a:solidFill>
            </a:endParaRPr>
          </a:p>
        </p:txBody>
      </p:sp>
      <p:sp>
        <p:nvSpPr>
          <p:cNvPr id="7" name="Slide Number Placeholder 5">
            <a:extLst>
              <a:ext uri="{FF2B5EF4-FFF2-40B4-BE49-F238E27FC236}">
                <a16:creationId xmlns:a16="http://schemas.microsoft.com/office/drawing/2014/main" id="{34DC1C43-9955-4818-A746-1B6E7F46114E}"/>
              </a:ext>
            </a:extLst>
          </p:cNvPr>
          <p:cNvSpPr txBox="1">
            <a:spLocks/>
          </p:cNvSpPr>
          <p:nvPr userDrawn="1"/>
        </p:nvSpPr>
        <p:spPr>
          <a:xfrm>
            <a:off x="11622088" y="6530975"/>
            <a:ext cx="406400" cy="365125"/>
          </a:xfrm>
          <a:prstGeom prst="rect">
            <a:avLst/>
          </a:prstGeom>
        </p:spPr>
        <p:txBody>
          <a:bodyPr/>
          <a:lstStyle>
            <a:lvl1pPr defTabSz="912813">
              <a:defRPr>
                <a:solidFill>
                  <a:schemeClr val="tx1"/>
                </a:solidFill>
                <a:latin typeface="Arial" pitchFamily="34" charset="0"/>
              </a:defRPr>
            </a:lvl1pPr>
            <a:lvl2pPr marL="742950" indent="-285750" defTabSz="912813">
              <a:defRPr>
                <a:solidFill>
                  <a:schemeClr val="tx1"/>
                </a:solidFill>
                <a:latin typeface="Arial" pitchFamily="34" charset="0"/>
              </a:defRPr>
            </a:lvl2pPr>
            <a:lvl3pPr marL="1143000" indent="-228600" defTabSz="912813">
              <a:defRPr>
                <a:solidFill>
                  <a:schemeClr val="tx1"/>
                </a:solidFill>
                <a:latin typeface="Arial" pitchFamily="34" charset="0"/>
              </a:defRPr>
            </a:lvl3pPr>
            <a:lvl4pPr marL="1600200" indent="-228600" defTabSz="912813">
              <a:defRPr>
                <a:solidFill>
                  <a:schemeClr val="tx1"/>
                </a:solidFill>
                <a:latin typeface="Arial" pitchFamily="34" charset="0"/>
              </a:defRPr>
            </a:lvl4pPr>
            <a:lvl5pPr marL="2057400" indent="-228600" defTabSz="912813">
              <a:defRPr>
                <a:solidFill>
                  <a:schemeClr val="tx1"/>
                </a:solidFill>
                <a:latin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defRPr>
            </a:lvl9pPr>
          </a:lstStyle>
          <a:p>
            <a:pPr algn="ctr"/>
            <a:fld id="{9E723E7A-D6C9-43B1-9EAA-7B8D055CBC94}" type="slidenum">
              <a:rPr lang="en-US" altLang="en-US" sz="1300">
                <a:solidFill>
                  <a:prstClr val="white"/>
                </a:solidFill>
                <a:latin typeface="Calibri" pitchFamily="34" charset="0"/>
              </a:rPr>
              <a:pPr algn="ctr"/>
              <a:t>‹#›</a:t>
            </a:fld>
            <a:endParaRPr lang="en-US" altLang="en-US" sz="1300">
              <a:solidFill>
                <a:prstClr val="white"/>
              </a:solidFill>
              <a:latin typeface="Calibri" pitchFamily="34" charset="0"/>
            </a:endParaRPr>
          </a:p>
        </p:txBody>
      </p:sp>
      <p:pic>
        <p:nvPicPr>
          <p:cNvPr id="8"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5738" y="6096000"/>
            <a:ext cx="18034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065996"/>
      </p:ext>
    </p:extLst>
  </p:cSld>
  <p:clrMapOvr>
    <a:masterClrMapping/>
  </p:clrMapOvr>
  <p:transition spd="slow">
    <p:push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077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447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229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03E030-45F4-4BF3-A604-F963E4300390}" type="datetimeFigureOut">
              <a:rPr lang="en-US" smtClean="0"/>
              <a:pPr/>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167040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12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187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09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523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026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01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56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65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7" name="Straight Connector 6"/>
          <p:cNvCxnSpPr/>
          <p:nvPr userDrawn="1"/>
        </p:nvCxnSpPr>
        <p:spPr>
          <a:xfrm flipH="1">
            <a:off x="2057006" y="6492194"/>
            <a:ext cx="9540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0"/>
            <a:ext cx="12191999" cy="66675"/>
          </a:xfrm>
          <a:prstGeom prst="rect">
            <a:avLst/>
          </a:prstGeom>
          <a:solidFill>
            <a:srgbClr val="C4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 name="Freeform 6"/>
          <p:cNvSpPr>
            <a:spLocks noChangeAspect="1"/>
          </p:cNvSpPr>
          <p:nvPr userDrawn="1"/>
        </p:nvSpPr>
        <p:spPr bwMode="auto">
          <a:xfrm>
            <a:off x="0" y="190500"/>
            <a:ext cx="779272" cy="475488"/>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0" name="Freeform 14"/>
          <p:cNvSpPr>
            <a:spLocks/>
          </p:cNvSpPr>
          <p:nvPr userDrawn="1"/>
        </p:nvSpPr>
        <p:spPr bwMode="auto">
          <a:xfrm>
            <a:off x="574360" y="190119"/>
            <a:ext cx="680080" cy="609981"/>
          </a:xfrm>
          <a:custGeom>
            <a:avLst/>
            <a:gdLst>
              <a:gd name="T0" fmla="*/ 158 w 553"/>
              <a:gd name="T1" fmla="*/ 0 h 496"/>
              <a:gd name="T2" fmla="*/ 0 w 553"/>
              <a:gd name="T3" fmla="*/ 0 h 496"/>
              <a:gd name="T4" fmla="*/ 395 w 553"/>
              <a:gd name="T5" fmla="*/ 496 h 496"/>
              <a:gd name="T6" fmla="*/ 553 w 553"/>
              <a:gd name="T7" fmla="*/ 496 h 496"/>
              <a:gd name="T8" fmla="*/ 158 w 553"/>
              <a:gd name="T9" fmla="*/ 0 h 496"/>
            </a:gdLst>
            <a:ahLst/>
            <a:cxnLst>
              <a:cxn ang="0">
                <a:pos x="T0" y="T1"/>
              </a:cxn>
              <a:cxn ang="0">
                <a:pos x="T2" y="T3"/>
              </a:cxn>
              <a:cxn ang="0">
                <a:pos x="T4" y="T5"/>
              </a:cxn>
              <a:cxn ang="0">
                <a:pos x="T6" y="T7"/>
              </a:cxn>
              <a:cxn ang="0">
                <a:pos x="T8" y="T9"/>
              </a:cxn>
            </a:cxnLst>
            <a:rect l="0" t="0" r="r" b="b"/>
            <a:pathLst>
              <a:path w="553" h="496">
                <a:moveTo>
                  <a:pt x="158" y="0"/>
                </a:moveTo>
                <a:lnTo>
                  <a:pt x="0" y="0"/>
                </a:lnTo>
                <a:lnTo>
                  <a:pt x="395" y="496"/>
                </a:lnTo>
                <a:lnTo>
                  <a:pt x="553" y="496"/>
                </a:lnTo>
                <a:lnTo>
                  <a:pt x="158" y="0"/>
                </a:lnTo>
                <a:close/>
              </a:path>
            </a:pathLst>
          </a:custGeom>
          <a:solidFill>
            <a:schemeClr val="bg1">
              <a:lumMod val="50000"/>
              <a:alpha val="40000"/>
            </a:schemeClr>
          </a:solidFill>
          <a:ln>
            <a:noFill/>
          </a:ln>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1" name="Freeform 6"/>
          <p:cNvSpPr>
            <a:spLocks noChangeAspect="1"/>
          </p:cNvSpPr>
          <p:nvPr userDrawn="1"/>
        </p:nvSpPr>
        <p:spPr bwMode="auto">
          <a:xfrm>
            <a:off x="11597006" y="6482669"/>
            <a:ext cx="615126" cy="375331"/>
          </a:xfrm>
          <a:custGeom>
            <a:avLst/>
            <a:gdLst>
              <a:gd name="T0" fmla="*/ 381 w 708"/>
              <a:gd name="T1" fmla="*/ 0 h 432"/>
              <a:gd name="T2" fmla="*/ 0 w 708"/>
              <a:gd name="T3" fmla="*/ 0 h 432"/>
              <a:gd name="T4" fmla="*/ 0 w 708"/>
              <a:gd name="T5" fmla="*/ 379 h 432"/>
              <a:gd name="T6" fmla="*/ 0 w 708"/>
              <a:gd name="T7" fmla="*/ 432 h 432"/>
              <a:gd name="T8" fmla="*/ 708 w 708"/>
              <a:gd name="T9" fmla="*/ 432 h 432"/>
              <a:gd name="T10" fmla="*/ 381 w 708"/>
              <a:gd name="T11" fmla="*/ 0 h 432"/>
            </a:gdLst>
            <a:ahLst/>
            <a:cxnLst>
              <a:cxn ang="0">
                <a:pos x="T0" y="T1"/>
              </a:cxn>
              <a:cxn ang="0">
                <a:pos x="T2" y="T3"/>
              </a:cxn>
              <a:cxn ang="0">
                <a:pos x="T4" y="T5"/>
              </a:cxn>
              <a:cxn ang="0">
                <a:pos x="T6" y="T7"/>
              </a:cxn>
              <a:cxn ang="0">
                <a:pos x="T8" y="T9"/>
              </a:cxn>
              <a:cxn ang="0">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2" name="Slide Number Placeholder 5"/>
          <p:cNvSpPr txBox="1">
            <a:spLocks/>
          </p:cNvSpPr>
          <p:nvPr userDrawn="1"/>
        </p:nvSpPr>
        <p:spPr>
          <a:xfrm>
            <a:off x="11621977" y="6530294"/>
            <a:ext cx="406399" cy="365125"/>
          </a:xfrm>
          <a:prstGeom prst="rect">
            <a:avLst/>
          </a:prstGeom>
        </p:spPr>
        <p:txBody>
          <a:bodyPr/>
          <a:lstStyle/>
          <a:p>
            <a:pPr algn="ctr" defTabSz="914287">
              <a:defRPr/>
            </a:pPr>
            <a:fld id="{73712EF7-039F-497C-B2F5-5E3D3FD47D72}" type="slidenum">
              <a:rPr lang="en-US" sz="1300" smtClean="0">
                <a:solidFill>
                  <a:prstClr val="white"/>
                </a:solidFill>
              </a:rPr>
              <a:pPr algn="ctr" defTabSz="914287">
                <a:defRPr/>
              </a:pPr>
              <a:t>‹#›</a:t>
            </a:fld>
            <a:endParaRPr lang="en-US" sz="1300" dirty="0">
              <a:solidFill>
                <a:prstClr val="white"/>
              </a:solidFill>
            </a:endParaRPr>
          </a:p>
        </p:txBody>
      </p:sp>
      <p:pic>
        <p:nvPicPr>
          <p:cNvPr id="14" name="Picture 13"/>
          <p:cNvPicPr>
            <a:picLocks noChangeAspect="1"/>
          </p:cNvPicPr>
          <p:nvPr userDrawn="1"/>
        </p:nvPicPr>
        <p:blipFill>
          <a:blip r:embed="rId2" cstate="print"/>
          <a:stretch>
            <a:fillRect/>
          </a:stretch>
        </p:blipFill>
        <p:spPr>
          <a:xfrm>
            <a:off x="186436" y="6096191"/>
            <a:ext cx="1802021" cy="589383"/>
          </a:xfrm>
          <a:prstGeom prst="rect">
            <a:avLst/>
          </a:prstGeom>
        </p:spPr>
      </p:pic>
    </p:spTree>
    <p:extLst>
      <p:ext uri="{BB962C8B-B14F-4D97-AF65-F5344CB8AC3E}">
        <p14:creationId xmlns:p14="http://schemas.microsoft.com/office/powerpoint/2010/main" val="741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30D43E-B594-4C4F-B186-7AB076EC1FA6}"/>
              </a:ext>
            </a:extLst>
          </p:cNvPr>
          <p:cNvCxnSpPr/>
          <p:nvPr userDrawn="1"/>
        </p:nvCxnSpPr>
        <p:spPr>
          <a:xfrm flipH="1">
            <a:off x="2057400" y="6492875"/>
            <a:ext cx="953928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2056844-2A13-4B3A-A89C-C5C3BE0E5ABF}"/>
              </a:ext>
            </a:extLst>
          </p:cNvPr>
          <p:cNvSpPr/>
          <p:nvPr userDrawn="1"/>
        </p:nvSpPr>
        <p:spPr>
          <a:xfrm>
            <a:off x="0" y="0"/>
            <a:ext cx="12192000" cy="66675"/>
          </a:xfrm>
          <a:prstGeom prst="rect">
            <a:avLst/>
          </a:prstGeom>
          <a:solidFill>
            <a:srgbClr val="C43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prstClr val="white"/>
              </a:solidFill>
            </a:endParaRPr>
          </a:p>
        </p:txBody>
      </p:sp>
      <p:sp>
        <p:nvSpPr>
          <p:cNvPr id="4" name="Freeform 6"/>
          <p:cNvSpPr>
            <a:spLocks noChangeAspect="1"/>
          </p:cNvSpPr>
          <p:nvPr userDrawn="1"/>
        </p:nvSpPr>
        <p:spPr bwMode="auto">
          <a:xfrm>
            <a:off x="0" y="190500"/>
            <a:ext cx="779463" cy="476250"/>
          </a:xfrm>
          <a:custGeom>
            <a:avLst/>
            <a:gdLst>
              <a:gd name="T0" fmla="*/ 2147483646 w 708"/>
              <a:gd name="T1" fmla="*/ 0 h 432"/>
              <a:gd name="T2" fmla="*/ 0 w 708"/>
              <a:gd name="T3" fmla="*/ 0 h 432"/>
              <a:gd name="T4" fmla="*/ 0 w 708"/>
              <a:gd name="T5" fmla="*/ 2147483646 h 432"/>
              <a:gd name="T6" fmla="*/ 0 w 708"/>
              <a:gd name="T7" fmla="*/ 2147483646 h 432"/>
              <a:gd name="T8" fmla="*/ 2147483646 w 708"/>
              <a:gd name="T9" fmla="*/ 2147483646 h 432"/>
              <a:gd name="T10" fmla="*/ 2147483646 w 708"/>
              <a:gd name="T11" fmla="*/ 0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prstClr val="black"/>
              </a:solidFill>
            </a:endParaRPr>
          </a:p>
        </p:txBody>
      </p:sp>
      <p:sp>
        <p:nvSpPr>
          <p:cNvPr id="5" name="Freeform 14">
            <a:extLst>
              <a:ext uri="{FF2B5EF4-FFF2-40B4-BE49-F238E27FC236}">
                <a16:creationId xmlns:a16="http://schemas.microsoft.com/office/drawing/2014/main" id="{6129FE8C-4026-42A6-AAE2-7C7F41064012}"/>
              </a:ext>
            </a:extLst>
          </p:cNvPr>
          <p:cNvSpPr>
            <a:spLocks/>
          </p:cNvSpPr>
          <p:nvPr userDrawn="1"/>
        </p:nvSpPr>
        <p:spPr bwMode="auto">
          <a:xfrm>
            <a:off x="574675" y="190500"/>
            <a:ext cx="679450" cy="609600"/>
          </a:xfrm>
          <a:custGeom>
            <a:avLst/>
            <a:gdLst>
              <a:gd name="T0" fmla="*/ 158 w 553"/>
              <a:gd name="T1" fmla="*/ 0 h 496"/>
              <a:gd name="T2" fmla="*/ 0 w 553"/>
              <a:gd name="T3" fmla="*/ 0 h 496"/>
              <a:gd name="T4" fmla="*/ 395 w 553"/>
              <a:gd name="T5" fmla="*/ 496 h 496"/>
              <a:gd name="T6" fmla="*/ 553 w 553"/>
              <a:gd name="T7" fmla="*/ 496 h 496"/>
              <a:gd name="T8" fmla="*/ 158 w 553"/>
              <a:gd name="T9" fmla="*/ 0 h 496"/>
            </a:gdLst>
            <a:ahLst/>
            <a:cxnLst>
              <a:cxn ang="0">
                <a:pos x="T0" y="T1"/>
              </a:cxn>
              <a:cxn ang="0">
                <a:pos x="T2" y="T3"/>
              </a:cxn>
              <a:cxn ang="0">
                <a:pos x="T4" y="T5"/>
              </a:cxn>
              <a:cxn ang="0">
                <a:pos x="T6" y="T7"/>
              </a:cxn>
              <a:cxn ang="0">
                <a:pos x="T8" y="T9"/>
              </a:cxn>
            </a:cxnLst>
            <a:rect l="0" t="0" r="r" b="b"/>
            <a:pathLst>
              <a:path w="553" h="496">
                <a:moveTo>
                  <a:pt x="158" y="0"/>
                </a:moveTo>
                <a:lnTo>
                  <a:pt x="0" y="0"/>
                </a:lnTo>
                <a:lnTo>
                  <a:pt x="395" y="496"/>
                </a:lnTo>
                <a:lnTo>
                  <a:pt x="553" y="496"/>
                </a:lnTo>
                <a:lnTo>
                  <a:pt x="158" y="0"/>
                </a:lnTo>
                <a:close/>
              </a:path>
            </a:pathLst>
          </a:custGeom>
          <a:solidFill>
            <a:schemeClr val="bg1">
              <a:lumMod val="50000"/>
              <a:alpha val="40000"/>
            </a:schemeClr>
          </a:solidFill>
          <a:ln>
            <a:noFill/>
          </a:ln>
        </p:spPr>
        <p:txBody>
          <a:bodyPr/>
          <a:lstStyle/>
          <a:p>
            <a:pPr>
              <a:defRPr/>
            </a:pPr>
            <a:endParaRPr lang="en-IN" dirty="0">
              <a:solidFill>
                <a:prstClr val="black"/>
              </a:solidFill>
            </a:endParaRPr>
          </a:p>
        </p:txBody>
      </p:sp>
      <p:sp>
        <p:nvSpPr>
          <p:cNvPr id="6" name="Freeform 6"/>
          <p:cNvSpPr>
            <a:spLocks noChangeAspect="1"/>
          </p:cNvSpPr>
          <p:nvPr userDrawn="1"/>
        </p:nvSpPr>
        <p:spPr bwMode="auto">
          <a:xfrm>
            <a:off x="11596688" y="6483350"/>
            <a:ext cx="615950" cy="374650"/>
          </a:xfrm>
          <a:custGeom>
            <a:avLst/>
            <a:gdLst>
              <a:gd name="T0" fmla="*/ 2147483646 w 708"/>
              <a:gd name="T1" fmla="*/ 0 h 432"/>
              <a:gd name="T2" fmla="*/ 0 w 708"/>
              <a:gd name="T3" fmla="*/ 0 h 432"/>
              <a:gd name="T4" fmla="*/ 0 w 708"/>
              <a:gd name="T5" fmla="*/ 2147483646 h 432"/>
              <a:gd name="T6" fmla="*/ 0 w 708"/>
              <a:gd name="T7" fmla="*/ 2147483646 h 432"/>
              <a:gd name="T8" fmla="*/ 2147483646 w 708"/>
              <a:gd name="T9" fmla="*/ 2147483646 h 432"/>
              <a:gd name="T10" fmla="*/ 2147483646 w 708"/>
              <a:gd name="T11" fmla="*/ 0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8" h="432">
                <a:moveTo>
                  <a:pt x="381" y="0"/>
                </a:moveTo>
                <a:lnTo>
                  <a:pt x="0" y="0"/>
                </a:lnTo>
                <a:lnTo>
                  <a:pt x="0" y="379"/>
                </a:lnTo>
                <a:lnTo>
                  <a:pt x="0" y="432"/>
                </a:lnTo>
                <a:lnTo>
                  <a:pt x="708" y="432"/>
                </a:lnTo>
                <a:lnTo>
                  <a:pt x="381" y="0"/>
                </a:lnTo>
                <a:close/>
              </a:path>
            </a:pathLst>
          </a:custGeom>
          <a:solidFill>
            <a:srgbClr val="F18B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prstClr val="black"/>
              </a:solidFill>
            </a:endParaRPr>
          </a:p>
        </p:txBody>
      </p:sp>
      <p:sp>
        <p:nvSpPr>
          <p:cNvPr id="7" name="Slide Number Placeholder 5">
            <a:extLst>
              <a:ext uri="{FF2B5EF4-FFF2-40B4-BE49-F238E27FC236}">
                <a16:creationId xmlns:a16="http://schemas.microsoft.com/office/drawing/2014/main" id="{34DC1C43-9955-4818-A746-1B6E7F46114E}"/>
              </a:ext>
            </a:extLst>
          </p:cNvPr>
          <p:cNvSpPr txBox="1">
            <a:spLocks/>
          </p:cNvSpPr>
          <p:nvPr userDrawn="1"/>
        </p:nvSpPr>
        <p:spPr>
          <a:xfrm>
            <a:off x="11622088" y="6530975"/>
            <a:ext cx="406400" cy="365125"/>
          </a:xfrm>
          <a:prstGeom prst="rect">
            <a:avLst/>
          </a:prstGeom>
        </p:spPr>
        <p:txBody>
          <a:bodyPr/>
          <a:lstStyle>
            <a:lvl1pPr defTabSz="912813">
              <a:defRPr>
                <a:solidFill>
                  <a:schemeClr val="tx1"/>
                </a:solidFill>
                <a:latin typeface="Arial" pitchFamily="34" charset="0"/>
              </a:defRPr>
            </a:lvl1pPr>
            <a:lvl2pPr marL="742950" indent="-285750" defTabSz="912813">
              <a:defRPr>
                <a:solidFill>
                  <a:schemeClr val="tx1"/>
                </a:solidFill>
                <a:latin typeface="Arial" pitchFamily="34" charset="0"/>
              </a:defRPr>
            </a:lvl2pPr>
            <a:lvl3pPr marL="1143000" indent="-228600" defTabSz="912813">
              <a:defRPr>
                <a:solidFill>
                  <a:schemeClr val="tx1"/>
                </a:solidFill>
                <a:latin typeface="Arial" pitchFamily="34" charset="0"/>
              </a:defRPr>
            </a:lvl3pPr>
            <a:lvl4pPr marL="1600200" indent="-228600" defTabSz="912813">
              <a:defRPr>
                <a:solidFill>
                  <a:schemeClr val="tx1"/>
                </a:solidFill>
                <a:latin typeface="Arial" pitchFamily="34" charset="0"/>
              </a:defRPr>
            </a:lvl4pPr>
            <a:lvl5pPr marL="2057400" indent="-228600" defTabSz="912813">
              <a:defRPr>
                <a:solidFill>
                  <a:schemeClr val="tx1"/>
                </a:solidFill>
                <a:latin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defRPr>
            </a:lvl9pPr>
          </a:lstStyle>
          <a:p>
            <a:pPr algn="ctr"/>
            <a:fld id="{9E723E7A-D6C9-43B1-9EAA-7B8D055CBC94}" type="slidenum">
              <a:rPr lang="en-US" altLang="en-US" sz="1300">
                <a:solidFill>
                  <a:prstClr val="white"/>
                </a:solidFill>
                <a:latin typeface="Calibri" pitchFamily="34" charset="0"/>
              </a:rPr>
              <a:pPr algn="ctr"/>
              <a:t>‹#›</a:t>
            </a:fld>
            <a:endParaRPr lang="en-US" altLang="en-US" sz="1300">
              <a:solidFill>
                <a:prstClr val="white"/>
              </a:solidFill>
              <a:latin typeface="Calibri" pitchFamily="34" charset="0"/>
            </a:endParaRPr>
          </a:p>
        </p:txBody>
      </p:sp>
      <p:pic>
        <p:nvPicPr>
          <p:cNvPr id="8"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5738" y="6096000"/>
            <a:ext cx="18034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565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03E030-45F4-4BF3-A604-F963E4300390}" type="datetimeFigureOut">
              <a:rPr lang="en-US" smtClean="0"/>
              <a:pPr/>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6195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03E030-45F4-4BF3-A604-F963E4300390}" type="datetimeFigureOut">
              <a:rPr lang="en-US" smtClean="0"/>
              <a:pPr/>
              <a:t>8/17/2020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95899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03E030-45F4-4BF3-A604-F963E4300390}" type="datetimeFigureOut">
              <a:rPr lang="en-US" smtClean="0"/>
              <a:pPr/>
              <a:t>8/17/2020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313878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3E030-45F4-4BF3-A604-F963E4300390}" type="datetimeFigureOut">
              <a:rPr lang="en-US" smtClean="0"/>
              <a:pPr/>
              <a:t>8/17/2020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295560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3E030-45F4-4BF3-A604-F963E4300390}" type="datetimeFigureOut">
              <a:rPr lang="en-US" smtClean="0"/>
              <a:pPr/>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232179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3E030-45F4-4BF3-A604-F963E4300390}" type="datetimeFigureOut">
              <a:rPr lang="en-US" smtClean="0"/>
              <a:pPr/>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DBC8E-BCA1-40B6-9A00-F48178FC3A31}" type="slidenum">
              <a:rPr lang="en-US" smtClean="0"/>
              <a:pPr/>
              <a:t>‹#›</a:t>
            </a:fld>
            <a:endParaRPr lang="en-US"/>
          </a:p>
        </p:txBody>
      </p:sp>
    </p:spTree>
    <p:extLst>
      <p:ext uri="{BB962C8B-B14F-4D97-AF65-F5344CB8AC3E}">
        <p14:creationId xmlns:p14="http://schemas.microsoft.com/office/powerpoint/2010/main" val="44287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3E030-45F4-4BF3-A604-F963E4300390}" type="datetimeFigureOut">
              <a:rPr lang="en-US" smtClean="0"/>
              <a:pPr/>
              <a:t>8/17/2020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DBC8E-BCA1-40B6-9A00-F48178FC3A31}" type="slidenum">
              <a:rPr lang="en-US" smtClean="0"/>
              <a:pPr/>
              <a:t>‹#›</a:t>
            </a:fld>
            <a:endParaRPr lang="en-US"/>
          </a:p>
        </p:txBody>
      </p:sp>
    </p:spTree>
    <p:extLst>
      <p:ext uri="{BB962C8B-B14F-4D97-AF65-F5344CB8AC3E}">
        <p14:creationId xmlns:p14="http://schemas.microsoft.com/office/powerpoint/2010/main" val="3302750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678747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slow">
    <p:push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3E030-45F4-4BF3-A604-F963E4300390}" type="datetimeFigureOut">
              <a:rPr lang="en-US" smtClean="0">
                <a:solidFill>
                  <a:prstClr val="black">
                    <a:tint val="75000"/>
                  </a:prstClr>
                </a:solidFill>
              </a:rPr>
              <a:pPr/>
              <a:t>8/17/2020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DBC8E-BCA1-40B6-9A00-F48178FC3A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374998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54.png"/><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2.png"/><Relationship Id="rId2" Type="http://schemas.openxmlformats.org/officeDocument/2006/relationships/image" Target="../media/image60.jpg"/><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g"/></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hyperlink" Target="https://cryptography.io/en/latest/fernet/"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8" Type="http://schemas.openxmlformats.org/officeDocument/2006/relationships/hyperlink" Target="https://hangouts.google.com/_/elUi/chat-redirect?dest=https://towardsdatascience.com/non-maximum-suppression-nms-93ce178e177c" TargetMode="External"/><Relationship Id="rId3" Type="http://schemas.openxmlformats.org/officeDocument/2006/relationships/hyperlink" Target="https://www.pyimagesearch.com/2015/11/09/pedestrian-detection-opencv/" TargetMode="External"/><Relationship Id="rId7" Type="http://schemas.openxmlformats.org/officeDocument/2006/relationships/hyperlink" Target="https://monkeylearn.com/blog/introduction-to-support-vector-machines-svm/" TargetMode="Externa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hyperlink" Target="https://www.learnopencv.com/face-recognition-an-introduction-for-beginners/" TargetMode="External"/><Relationship Id="rId5" Type="http://schemas.openxmlformats.org/officeDocument/2006/relationships/hyperlink" Target="https://medium.com/@madhawavidanapathirana/https-medium-com-madhawavidanapathirana-real-time-human-detection-in-computer-vision-part-1-2acb851f4e55" TargetMode="External"/><Relationship Id="rId4" Type="http://schemas.openxmlformats.org/officeDocument/2006/relationships/hyperlink" Target="https://www.pyimagesearch.com/2018/09/24/opencv-face-recognition/"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322D3F-4EEE-4CD0-945D-9E1BFDEA5286}"/>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7" name="Picture 1">
            <a:extLst>
              <a:ext uri="{FF2B5EF4-FFF2-40B4-BE49-F238E27FC236}">
                <a16:creationId xmlns:a16="http://schemas.microsoft.com/office/drawing/2014/main" id="{F3F68DE4-0A8E-4FE1-8FF9-F11CB7009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3">
            <a:extLst>
              <a:ext uri="{FF2B5EF4-FFF2-40B4-BE49-F238E27FC236}">
                <a16:creationId xmlns:a16="http://schemas.microsoft.com/office/drawing/2014/main" id="{00FE6B45-E305-4A3E-AB6F-2C44365C7344}"/>
              </a:ext>
            </a:extLst>
          </p:cNvPr>
          <p:cNvSpPr txBox="1">
            <a:spLocks/>
          </p:cNvSpPr>
          <p:nvPr/>
        </p:nvSpPr>
        <p:spPr>
          <a:xfrm>
            <a:off x="1828800" y="556594"/>
            <a:ext cx="8534400" cy="2171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3600" b="1" dirty="0">
                <a:latin typeface="Times New Roman" panose="02020603050405020304" pitchFamily="18" charset="0"/>
                <a:cs typeface="Times New Roman" panose="02020603050405020304" pitchFamily="18" charset="0"/>
              </a:rPr>
              <a:t>A Project Presentation on</a:t>
            </a:r>
            <a:br>
              <a:rPr lang="en-US" altLang="en-US" sz="3600" b="1" dirty="0">
                <a:latin typeface="Times New Roman" panose="02020603050405020304" pitchFamily="18" charset="0"/>
                <a:cs typeface="Times New Roman" panose="02020603050405020304" pitchFamily="18" charset="0"/>
              </a:rPr>
            </a:br>
            <a:r>
              <a:rPr lang="en-US" altLang="en-US" sz="3600" b="1" dirty="0">
                <a:latin typeface="Times New Roman" panose="02020603050405020304" pitchFamily="18" charset="0"/>
                <a:cs typeface="Times New Roman" panose="02020603050405020304" pitchFamily="18" charset="0"/>
              </a:rPr>
              <a:t> </a:t>
            </a:r>
            <a:br>
              <a:rPr lang="en-US" altLang="en-US" sz="2400" b="1" dirty="0">
                <a:latin typeface="Times New Roman" panose="02020603050405020304" pitchFamily="18" charset="0"/>
                <a:cs typeface="Times New Roman" panose="02020603050405020304" pitchFamily="18" charset="0"/>
              </a:rPr>
            </a:br>
            <a:r>
              <a:rPr lang="en-US" altLang="en-US" sz="3200" b="1" dirty="0">
                <a:latin typeface="Times New Roman" panose="02020603050405020304" pitchFamily="18" charset="0"/>
                <a:cs typeface="Times New Roman" panose="02020603050405020304" pitchFamily="18" charset="0"/>
              </a:rPr>
              <a:t>“</a:t>
            </a:r>
            <a:r>
              <a:rPr lang="en-IN" altLang="en-US" sz="3200" b="1" dirty="0">
                <a:solidFill>
                  <a:srgbClr val="C00000"/>
                </a:solidFill>
                <a:latin typeface="Times New Roman" panose="02020603050405020304" pitchFamily="18" charset="0"/>
                <a:cs typeface="Times New Roman" panose="02020603050405020304" pitchFamily="18" charset="0"/>
              </a:rPr>
              <a:t>Smartect Security and Automation</a:t>
            </a:r>
            <a:r>
              <a:rPr lang="en-US" altLang="en-US" sz="3200" b="1" dirty="0">
                <a:latin typeface="Times New Roman" panose="02020603050405020304" pitchFamily="18" charset="0"/>
                <a:cs typeface="Times New Roman" panose="02020603050405020304" pitchFamily="18" charset="0"/>
              </a:rPr>
              <a:t>” </a:t>
            </a:r>
            <a:br>
              <a:rPr lang="en-US" altLang="en-US" sz="2400" b="1" dirty="0">
                <a:latin typeface="Times New Roman" panose="02020603050405020304" pitchFamily="18" charset="0"/>
                <a:cs typeface="Times New Roman" panose="02020603050405020304" pitchFamily="18" charset="0"/>
              </a:rPr>
            </a:br>
            <a:endParaRPr lang="en-US" altLang="en-US" sz="2400" dirty="0"/>
          </a:p>
        </p:txBody>
      </p:sp>
      <p:graphicFrame>
        <p:nvGraphicFramePr>
          <p:cNvPr id="20" name="Table 19">
            <a:extLst>
              <a:ext uri="{FF2B5EF4-FFF2-40B4-BE49-F238E27FC236}">
                <a16:creationId xmlns:a16="http://schemas.microsoft.com/office/drawing/2014/main" id="{B68A44B5-84FE-41B8-9816-F4939CAC7D9F}"/>
              </a:ext>
            </a:extLst>
          </p:cNvPr>
          <p:cNvGraphicFramePr>
            <a:graphicFrameLocks noGrp="1"/>
          </p:cNvGraphicFramePr>
          <p:nvPr>
            <p:extLst>
              <p:ext uri="{D42A27DB-BD31-4B8C-83A1-F6EECF244321}">
                <p14:modId xmlns:p14="http://schemas.microsoft.com/office/powerpoint/2010/main" val="362345121"/>
              </p:ext>
            </p:extLst>
          </p:nvPr>
        </p:nvGraphicFramePr>
        <p:xfrm>
          <a:off x="1701409" y="2728294"/>
          <a:ext cx="9245600" cy="2498724"/>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20000"/>
                    </a:ext>
                  </a:extLst>
                </a:gridCol>
                <a:gridCol w="4368800">
                  <a:extLst>
                    <a:ext uri="{9D8B030D-6E8A-4147-A177-3AD203B41FA5}">
                      <a16:colId xmlns:a16="http://schemas.microsoft.com/office/drawing/2014/main" val="20001"/>
                    </a:ext>
                  </a:extLst>
                </a:gridCol>
              </a:tblGrid>
              <a:tr h="553293">
                <a:tc>
                  <a:txBody>
                    <a:bodyPr/>
                    <a:lstStyle/>
                    <a:p>
                      <a:pPr algn="l"/>
                      <a:r>
                        <a:rPr lang="en-US" sz="2000" dirty="0">
                          <a:solidFill>
                            <a:srgbClr val="002060"/>
                          </a:solidFill>
                          <a:latin typeface="Times New Roman" pitchFamily="18" charset="0"/>
                          <a:cs typeface="Times New Roman" pitchFamily="18" charset="0"/>
                        </a:rPr>
                        <a:t>PRESENTED BY</a:t>
                      </a:r>
                      <a:r>
                        <a:rPr lang="en-US" sz="2000" baseline="0" dirty="0">
                          <a:solidFill>
                            <a:srgbClr val="002060"/>
                          </a:solidFill>
                          <a:latin typeface="Times New Roman" pitchFamily="18" charset="0"/>
                          <a:cs typeface="Times New Roman" pitchFamily="18" charset="0"/>
                        </a:rPr>
                        <a:t> </a:t>
                      </a:r>
                      <a:r>
                        <a:rPr lang="en-US" sz="1800" baseline="0" dirty="0">
                          <a:solidFill>
                            <a:srgbClr val="002060"/>
                          </a:solidFill>
                          <a:latin typeface="Times New Roman" pitchFamily="18" charset="0"/>
                          <a:cs typeface="Times New Roman" pitchFamily="18" charset="0"/>
                        </a:rPr>
                        <a:t>                                   </a:t>
                      </a:r>
                      <a:endParaRPr lang="en-US" sz="1800" dirty="0">
                        <a:solidFill>
                          <a:srgbClr val="002060"/>
                        </a:solidFill>
                        <a:latin typeface="Times New Roman" pitchFamily="18" charset="0"/>
                        <a:cs typeface="Times New Roman" pitchFamily="18" charset="0"/>
                      </a:endParaRPr>
                    </a:p>
                  </a:txBody>
                  <a:tcPr marL="121920" marR="121920" marT="45713" marB="45713">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l"/>
                      <a:r>
                        <a:rPr lang="en-US" sz="2000" dirty="0">
                          <a:solidFill>
                            <a:srgbClr val="002060"/>
                          </a:solidFill>
                          <a:latin typeface="Times New Roman" pitchFamily="18" charset="0"/>
                          <a:cs typeface="Times New Roman" pitchFamily="18" charset="0"/>
                        </a:rPr>
                        <a:t>PROJECT</a:t>
                      </a:r>
                      <a:r>
                        <a:rPr lang="en-US" sz="2000" baseline="0" dirty="0">
                          <a:solidFill>
                            <a:srgbClr val="002060"/>
                          </a:solidFill>
                          <a:latin typeface="Times New Roman" pitchFamily="18" charset="0"/>
                          <a:cs typeface="Times New Roman" pitchFamily="18" charset="0"/>
                        </a:rPr>
                        <a:t> GUIDE </a:t>
                      </a:r>
                      <a:endParaRPr lang="en-US" sz="1800" dirty="0">
                        <a:solidFill>
                          <a:srgbClr val="002060"/>
                        </a:solidFill>
                        <a:latin typeface="Times New Roman" pitchFamily="18" charset="0"/>
                        <a:cs typeface="Times New Roman" pitchFamily="18" charset="0"/>
                      </a:endParaRPr>
                    </a:p>
                  </a:txBody>
                  <a:tcPr marL="121920" marR="121920" marT="45713" marB="45713">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91956">
                <a:tc>
                  <a:txBody>
                    <a:bodyPr/>
                    <a:lstStyle/>
                    <a:p>
                      <a:r>
                        <a:rPr lang="en-US" sz="1800" dirty="0">
                          <a:solidFill>
                            <a:srgbClr val="002060"/>
                          </a:solidFill>
                          <a:latin typeface="Times New Roman" pitchFamily="18" charset="0"/>
                          <a:cs typeface="Times New Roman" pitchFamily="18" charset="0"/>
                        </a:rPr>
                        <a:t>Deepak Jangir            </a:t>
                      </a:r>
                      <a:r>
                        <a:rPr lang="en-US" sz="1800" baseline="0" dirty="0">
                          <a:solidFill>
                            <a:srgbClr val="002060"/>
                          </a:solidFill>
                          <a:latin typeface="Times New Roman" pitchFamily="18" charset="0"/>
                          <a:cs typeface="Times New Roman" pitchFamily="18" charset="0"/>
                        </a:rPr>
                        <a:t>1MJ16IS016</a:t>
                      </a:r>
                    </a:p>
                  </a:txBody>
                  <a:tcPr marL="121920" marR="121920" marT="45713" marB="45713">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dirty="0">
                          <a:solidFill>
                            <a:srgbClr val="002060"/>
                          </a:solidFill>
                          <a:latin typeface="Times New Roman" pitchFamily="18" charset="0"/>
                          <a:cs typeface="Times New Roman" pitchFamily="18" charset="0"/>
                        </a:rPr>
                        <a:t>Prof. R.KUMAR</a:t>
                      </a:r>
                    </a:p>
                  </a:txBody>
                  <a:tcPr marL="121920" marR="121920" marT="45713" marB="45713">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17825">
                <a:tc>
                  <a:txBody>
                    <a:bodyPr/>
                    <a:lstStyle/>
                    <a:p>
                      <a:r>
                        <a:rPr lang="en-US" sz="1800" dirty="0">
                          <a:solidFill>
                            <a:srgbClr val="002060"/>
                          </a:solidFill>
                          <a:latin typeface="Times New Roman" pitchFamily="18" charset="0"/>
                          <a:cs typeface="Times New Roman" pitchFamily="18" charset="0"/>
                        </a:rPr>
                        <a:t>H. S. Rakshak            1MJ16IS021</a:t>
                      </a:r>
                    </a:p>
                  </a:txBody>
                  <a:tcPr marL="121920" marR="121920" marT="45713" marB="45713">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dirty="0">
                          <a:solidFill>
                            <a:srgbClr val="002060"/>
                          </a:solidFill>
                          <a:latin typeface="Times New Roman" pitchFamily="18" charset="0"/>
                          <a:cs typeface="Times New Roman" pitchFamily="18" charset="0"/>
                        </a:rPr>
                        <a:t>AP, Dept of ISE</a:t>
                      </a:r>
                    </a:p>
                  </a:txBody>
                  <a:tcPr marL="121920" marR="121920" marT="45713" marB="45713">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17825">
                <a:tc>
                  <a:txBody>
                    <a:bodyPr/>
                    <a:lstStyle/>
                    <a:p>
                      <a:r>
                        <a:rPr lang="en-US" sz="1800" dirty="0">
                          <a:solidFill>
                            <a:srgbClr val="002060"/>
                          </a:solidFill>
                          <a:latin typeface="Times New Roman" pitchFamily="18" charset="0"/>
                          <a:cs typeface="Times New Roman" pitchFamily="18" charset="0"/>
                        </a:rPr>
                        <a:t>Krishan Jangir            1MJ16IS029</a:t>
                      </a:r>
                    </a:p>
                  </a:txBody>
                  <a:tcPr marL="121920" marR="121920" marT="45713" marB="45713">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dirty="0">
                          <a:solidFill>
                            <a:srgbClr val="002060"/>
                          </a:solidFill>
                          <a:latin typeface="Times New Roman" pitchFamily="18" charset="0"/>
                          <a:cs typeface="Times New Roman" pitchFamily="18" charset="0"/>
                        </a:rPr>
                        <a:t>MVJCE, Bangalore</a:t>
                      </a:r>
                    </a:p>
                  </a:txBody>
                  <a:tcPr marL="121920" marR="121920" marT="45713" marB="45713">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17825">
                <a:tc>
                  <a:txBody>
                    <a:bodyPr/>
                    <a:lstStyle/>
                    <a:p>
                      <a:r>
                        <a:rPr lang="en-US" sz="1800" dirty="0">
                          <a:solidFill>
                            <a:srgbClr val="002060"/>
                          </a:solidFill>
                          <a:latin typeface="Times New Roman" pitchFamily="18" charset="0"/>
                          <a:cs typeface="Times New Roman" pitchFamily="18" charset="0"/>
                        </a:rPr>
                        <a:t>Yezdan Rizwan          </a:t>
                      </a:r>
                      <a:r>
                        <a:rPr lang="en-US" sz="1800" baseline="0" dirty="0">
                          <a:solidFill>
                            <a:srgbClr val="002060"/>
                          </a:solidFill>
                          <a:latin typeface="Times New Roman" pitchFamily="18" charset="0"/>
                          <a:cs typeface="Times New Roman" pitchFamily="18" charset="0"/>
                        </a:rPr>
                        <a:t>1MJ16IS063</a:t>
                      </a:r>
                      <a:endParaRPr lang="en-US" sz="1800" dirty="0">
                        <a:solidFill>
                          <a:srgbClr val="002060"/>
                        </a:solidFill>
                        <a:latin typeface="Times New Roman" pitchFamily="18" charset="0"/>
                        <a:cs typeface="Times New Roman" pitchFamily="18" charset="0"/>
                      </a:endParaRPr>
                    </a:p>
                  </a:txBody>
                  <a:tcPr marL="121920" marR="121920" marT="45713" marB="45713">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800" dirty="0">
                        <a:solidFill>
                          <a:srgbClr val="002060"/>
                        </a:solidFill>
                        <a:latin typeface="Times New Roman" pitchFamily="18" charset="0"/>
                        <a:cs typeface="Times New Roman" pitchFamily="18" charset="0"/>
                      </a:endParaRPr>
                    </a:p>
                  </a:txBody>
                  <a:tcPr marL="121920" marR="121920" marT="45713" marB="45713">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978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Arial" panose="020B0604020202020204" pitchFamily="34" charset="0"/>
              <a:buAutoNum type="arabicPeriod"/>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1270001" y="284555"/>
            <a:ext cx="105748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Problem Statement</a:t>
            </a:r>
            <a:endParaRPr lang="en-US" altLang="en-US" sz="4800" dirty="0"/>
          </a:p>
        </p:txBody>
      </p:sp>
      <p:sp>
        <p:nvSpPr>
          <p:cNvPr id="7" name="Rectangle 6"/>
          <p:cNvSpPr/>
          <p:nvPr/>
        </p:nvSpPr>
        <p:spPr>
          <a:xfrm>
            <a:off x="160867" y="1402562"/>
            <a:ext cx="8492065" cy="3108543"/>
          </a:xfrm>
          <a:prstGeom prst="rect">
            <a:avLst/>
          </a:prstGeom>
        </p:spPr>
        <p:txBody>
          <a:bodyPr wrap="square">
            <a:spAutoFit/>
          </a:bodyPr>
          <a:lstStyle/>
          <a:p>
            <a:pPr lvl="0" algn="just"/>
            <a:r>
              <a:rPr lang="en-IN" sz="3200" dirty="0">
                <a:solidFill>
                  <a:prstClr val="black"/>
                </a:solidFill>
                <a:latin typeface="Times New Roman" pitchFamily="18" charset="0"/>
                <a:cs typeface="Times New Roman" pitchFamily="18" charset="0"/>
              </a:rPr>
              <a:t>5. </a:t>
            </a:r>
            <a:r>
              <a:rPr lang="en-IN" sz="3600" dirty="0">
                <a:solidFill>
                  <a:prstClr val="black"/>
                </a:solidFill>
                <a:latin typeface="Times New Roman" pitchFamily="18" charset="0"/>
                <a:cs typeface="Times New Roman" pitchFamily="18" charset="0"/>
              </a:rPr>
              <a:t>Access Control</a:t>
            </a:r>
          </a:p>
          <a:p>
            <a:pPr lvl="0" algn="just"/>
            <a:endParaRPr lang="en-IN" sz="3200" dirty="0">
              <a:solidFill>
                <a:prstClr val="black"/>
              </a:solidFill>
              <a:latin typeface="Times New Roman" pitchFamily="18" charset="0"/>
              <a:cs typeface="Times New Roman" pitchFamily="18" charset="0"/>
            </a:endParaRPr>
          </a:p>
          <a:p>
            <a:pPr lvl="0" algn="just"/>
            <a:endParaRPr lang="en-IN" sz="3200" dirty="0">
              <a:solidFill>
                <a:prstClr val="black"/>
              </a:solidFill>
              <a:latin typeface="Times New Roman" pitchFamily="18" charset="0"/>
              <a:cs typeface="Times New Roman" pitchFamily="18" charset="0"/>
            </a:endParaRPr>
          </a:p>
          <a:p>
            <a:pPr marL="1371600" lvl="2" indent="-457200" algn="just">
              <a:buFont typeface="Arial" pitchFamily="34" charset="0"/>
              <a:buChar char="•"/>
            </a:pPr>
            <a:r>
              <a:rPr lang="en-IN" sz="3200" dirty="0">
                <a:solidFill>
                  <a:prstClr val="black"/>
                </a:solidFill>
                <a:latin typeface="Times New Roman" pitchFamily="18" charset="0"/>
                <a:cs typeface="Times New Roman" pitchFamily="18" charset="0"/>
              </a:rPr>
              <a:t>Existing mechanisms are not very </a:t>
            </a:r>
            <a:r>
              <a:rPr lang="en-IN" sz="3200" b="1" dirty="0">
                <a:solidFill>
                  <a:prstClr val="black"/>
                </a:solidFill>
                <a:latin typeface="Times New Roman" pitchFamily="18" charset="0"/>
                <a:cs typeface="Times New Roman" pitchFamily="18" charset="0"/>
              </a:rPr>
              <a:t>secure</a:t>
            </a:r>
            <a:r>
              <a:rPr lang="en-IN" sz="3200" dirty="0">
                <a:solidFill>
                  <a:prstClr val="black"/>
                </a:solidFill>
                <a:latin typeface="Times New Roman" pitchFamily="18" charset="0"/>
                <a:cs typeface="Times New Roman" pitchFamily="18" charset="0"/>
              </a:rPr>
              <a:t>.</a:t>
            </a:r>
          </a:p>
          <a:p>
            <a:pPr marL="457200" lvl="0" indent="-457200" algn="just">
              <a:buFont typeface="Arial" pitchFamily="34" charset="0"/>
              <a:buChar char="•"/>
            </a:pPr>
            <a:endParaRPr lang="en-IN" sz="3200" dirty="0">
              <a:solidFill>
                <a:prstClr val="black"/>
              </a:solidFill>
              <a:latin typeface="Times New Roman" pitchFamily="18" charset="0"/>
              <a:cs typeface="Times New Roman" pitchFamily="18" charset="0"/>
            </a:endParaRPr>
          </a:p>
          <a:p>
            <a:pPr marL="457200" lvl="0" indent="-457200" algn="just">
              <a:buFont typeface="Arial" pitchFamily="34" charset="0"/>
              <a:buChar char="•"/>
            </a:pPr>
            <a:r>
              <a:rPr lang="en-IN" sz="3200" b="1" dirty="0">
                <a:solidFill>
                  <a:prstClr val="black"/>
                </a:solidFill>
                <a:latin typeface="Times New Roman" pitchFamily="18" charset="0"/>
                <a:cs typeface="Times New Roman" pitchFamily="18" charset="0"/>
              </a:rPr>
              <a:t>Tampering</a:t>
            </a:r>
            <a:r>
              <a:rPr lang="en-IN" sz="3200" dirty="0">
                <a:solidFill>
                  <a:prstClr val="black"/>
                </a:solidFill>
                <a:latin typeface="Times New Roman" pitchFamily="18" charset="0"/>
                <a:cs typeface="Times New Roman" pitchFamily="18" charset="0"/>
              </a:rPr>
              <a:t> of devices is always a scare.</a:t>
            </a:r>
          </a:p>
        </p:txBody>
      </p:sp>
      <p:sp>
        <p:nvSpPr>
          <p:cNvPr id="5" name="TextBox 4"/>
          <p:cNvSpPr txBox="1"/>
          <p:nvPr/>
        </p:nvSpPr>
        <p:spPr>
          <a:xfrm>
            <a:off x="1981200" y="5572400"/>
            <a:ext cx="8104612" cy="646331"/>
          </a:xfrm>
          <a:prstGeom prst="rect">
            <a:avLst/>
          </a:prstGeom>
          <a:noFill/>
        </p:spPr>
        <p:txBody>
          <a:bodyPr wrap="square" rtlCol="0">
            <a:spAutoFit/>
          </a:bodyPr>
          <a:lstStyle/>
          <a:p>
            <a:pPr lvl="0" algn="ctr"/>
            <a:r>
              <a:rPr lang="en-IN" sz="3600" dirty="0">
                <a:solidFill>
                  <a:prstClr val="black"/>
                </a:solidFill>
                <a:latin typeface="Times New Roman" pitchFamily="18" charset="0"/>
                <a:cs typeface="Times New Roman" pitchFamily="18" charset="0"/>
              </a:rPr>
              <a:t>It’s time to </a:t>
            </a:r>
            <a:r>
              <a:rPr lang="en-IN" sz="3600" b="1" dirty="0">
                <a:solidFill>
                  <a:prstClr val="black"/>
                </a:solidFill>
                <a:latin typeface="Times New Roman" pitchFamily="18" charset="0"/>
                <a:cs typeface="Times New Roman" pitchFamily="18" charset="0"/>
              </a:rPr>
              <a:t>Face</a:t>
            </a:r>
            <a:r>
              <a:rPr lang="en-IN" sz="3600" dirty="0">
                <a:solidFill>
                  <a:prstClr val="black"/>
                </a:solidFill>
                <a:latin typeface="Times New Roman" pitchFamily="18" charset="0"/>
                <a:cs typeface="Times New Roman" pitchFamily="18" charset="0"/>
              </a:rPr>
              <a:t> it, head 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8692" y="1659392"/>
            <a:ext cx="2913908" cy="291390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68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800" y="1100667"/>
            <a:ext cx="9965267" cy="3785652"/>
          </a:xfrm>
          <a:prstGeom prst="rect">
            <a:avLst/>
          </a:prstGeom>
          <a:noFill/>
        </p:spPr>
        <p:txBody>
          <a:bodyPr wrap="square" rtlCol="0">
            <a:spAutoFit/>
          </a:bodyPr>
          <a:lstStyle/>
          <a:p>
            <a:r>
              <a:rPr lang="en-IN" sz="4800" b="1" dirty="0">
                <a:latin typeface="Times New Roman" pitchFamily="18" charset="0"/>
                <a:cs typeface="Times New Roman" pitchFamily="18" charset="0"/>
              </a:rPr>
              <a:t>Guess</a:t>
            </a:r>
          </a:p>
          <a:p>
            <a:r>
              <a:rPr lang="en-IN" sz="4800" b="1" dirty="0">
                <a:latin typeface="Times New Roman" pitchFamily="18" charset="0"/>
                <a:cs typeface="Times New Roman" pitchFamily="18" charset="0"/>
              </a:rPr>
              <a:t>		Who</a:t>
            </a:r>
          </a:p>
          <a:p>
            <a:r>
              <a:rPr lang="en-IN" sz="4800" b="1" dirty="0">
                <a:latin typeface="Times New Roman" pitchFamily="18" charset="0"/>
                <a:cs typeface="Times New Roman" pitchFamily="18" charset="0"/>
              </a:rPr>
              <a:t>				Saves</a:t>
            </a:r>
          </a:p>
          <a:p>
            <a:r>
              <a:rPr lang="en-IN" sz="4800" b="1" dirty="0">
                <a:latin typeface="Times New Roman" pitchFamily="18" charset="0"/>
                <a:cs typeface="Times New Roman" pitchFamily="18" charset="0"/>
              </a:rPr>
              <a:t>						The</a:t>
            </a:r>
          </a:p>
          <a:p>
            <a:r>
              <a:rPr lang="en-IN" sz="4800" b="1" dirty="0">
                <a:latin typeface="Times New Roman" pitchFamily="18" charset="0"/>
                <a:cs typeface="Times New Roman" pitchFamily="18" charset="0"/>
              </a:rPr>
              <a:t>								Day!</a:t>
            </a:r>
          </a:p>
        </p:txBody>
      </p:sp>
    </p:spTree>
    <p:extLst>
      <p:ext uri="{BB962C8B-B14F-4D97-AF65-F5344CB8AC3E}">
        <p14:creationId xmlns:p14="http://schemas.microsoft.com/office/powerpoint/2010/main" val="384050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Arial" panose="020B0604020202020204" pitchFamily="34" charset="0"/>
              <a:buAutoNum type="arabicPeriod"/>
              <a:defRPr/>
            </a:pPr>
            <a:r>
              <a:rPr lang="en-US" sz="2400" b="1" dirty="0">
                <a:latin typeface="Times New Roman" panose="02020603050405020304" pitchFamily="18" charset="0"/>
                <a:ea typeface="Verdana" panose="020B0604030504040204" pitchFamily="34" charset="0"/>
                <a:cs typeface="Times New Roman" panose="02020603050405020304" pitchFamily="18" charset="0"/>
              </a:rPr>
              <a:t>Fire Safety System</a:t>
            </a:r>
          </a:p>
          <a:p>
            <a:pPr algn="just"/>
            <a:r>
              <a:rPr lang="en-US" sz="2400" dirty="0">
                <a:latin typeface="Times New Roman" charset="0"/>
                <a:ea typeface="Times New Roman" charset="0"/>
                <a:cs typeface="Times New Roman" charset="0"/>
              </a:rPr>
              <a:t>Equipped with Smoke and Flame sensor</a:t>
            </a:r>
          </a:p>
          <a:p>
            <a:pPr algn="just"/>
            <a:r>
              <a:rPr lang="en-US" sz="2400" dirty="0">
                <a:latin typeface="Times New Roman" charset="0"/>
                <a:ea typeface="Times New Roman" charset="0"/>
                <a:cs typeface="Times New Roman" charset="0"/>
              </a:rPr>
              <a:t>Unlocking of Door and Opening of Windows</a:t>
            </a:r>
          </a:p>
          <a:p>
            <a:pPr algn="just"/>
            <a:r>
              <a:rPr lang="en-US" sz="2400" dirty="0">
                <a:latin typeface="Times New Roman" charset="0"/>
                <a:ea typeface="Times New Roman" charset="0"/>
                <a:cs typeface="Times New Roman" charset="0"/>
              </a:rPr>
              <a:t>Limit the Building’s Electric Supply</a:t>
            </a:r>
          </a:p>
          <a:p>
            <a:pPr algn="just"/>
            <a:r>
              <a:rPr lang="en-US" sz="2400" dirty="0">
                <a:latin typeface="Times New Roman" charset="0"/>
                <a:ea typeface="Times New Roman" charset="0"/>
                <a:cs typeface="Times New Roman" charset="0"/>
              </a:rPr>
              <a:t>This System has a Two-Fold </a:t>
            </a:r>
            <a:r>
              <a:rPr lang="en-GB" sz="2400" dirty="0">
                <a:latin typeface="Times New Roman" charset="0"/>
                <a:ea typeface="Times New Roman" charset="0"/>
                <a:cs typeface="Times New Roman" charset="0"/>
              </a:rPr>
              <a:t>Mechanism</a:t>
            </a:r>
          </a:p>
          <a:p>
            <a:pPr marL="0" indent="0" algn="just">
              <a:lnSpc>
                <a:spcPct val="100000"/>
              </a:lnSpc>
              <a:spcBef>
                <a:spcPct val="0"/>
              </a:spcBef>
              <a:buNone/>
              <a:defRPr/>
            </a:pP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457200" indent="-457200" algn="just">
              <a:lnSpc>
                <a:spcPct val="100000"/>
              </a:lnSpc>
              <a:spcBef>
                <a:spcPct val="0"/>
              </a:spcBef>
              <a:buFont typeface="+mj-lt"/>
              <a:buAutoNum type="arabicPeriod" startAt="2"/>
              <a:defRPr/>
            </a:pPr>
            <a:r>
              <a:rPr lang="en-US" sz="2400" b="1" dirty="0">
                <a:latin typeface="Times New Roman" panose="02020603050405020304" pitchFamily="18" charset="0"/>
                <a:ea typeface="Verdana" panose="020B0604030504040204" pitchFamily="34" charset="0"/>
                <a:cs typeface="Times New Roman" panose="02020603050405020304" pitchFamily="18" charset="0"/>
              </a:rPr>
              <a:t>Smart Door Locking System</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Face Recognition and RFID</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Image Transfer Function</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Impact Detection Sensor</a:t>
            </a: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3586666" y="284555"/>
            <a:ext cx="50186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Proposed Solution</a:t>
            </a:r>
            <a:endParaRPr lang="en-US" altLang="en-US" sz="4800" dirty="0"/>
          </a:p>
        </p:txBody>
      </p:sp>
      <p:pic>
        <p:nvPicPr>
          <p:cNvPr id="4" name="Picture 3">
            <a:extLst>
              <a:ext uri="{FF2B5EF4-FFF2-40B4-BE49-F238E27FC236}">
                <a16:creationId xmlns:a16="http://schemas.microsoft.com/office/drawing/2014/main" id="{8D74ACB6-B319-BF42-9442-0EF1A7E31ECE}"/>
              </a:ext>
            </a:extLst>
          </p:cNvPr>
          <p:cNvPicPr>
            <a:picLocks noChangeAspect="1"/>
          </p:cNvPicPr>
          <p:nvPr/>
        </p:nvPicPr>
        <p:blipFill>
          <a:blip r:embed="rId3"/>
          <a:stretch>
            <a:fillRect/>
          </a:stretch>
        </p:blipFill>
        <p:spPr>
          <a:xfrm>
            <a:off x="6691738" y="1172065"/>
            <a:ext cx="4265457" cy="2063931"/>
          </a:xfrm>
          <a:prstGeom prst="rect">
            <a:avLst/>
          </a:prstGeom>
        </p:spPr>
      </p:pic>
      <p:pic>
        <p:nvPicPr>
          <p:cNvPr id="6" name="Picture 5">
            <a:extLst>
              <a:ext uri="{FF2B5EF4-FFF2-40B4-BE49-F238E27FC236}">
                <a16:creationId xmlns:a16="http://schemas.microsoft.com/office/drawing/2014/main" id="{CAE4AD12-DC7F-4B48-8C91-F6DC81EF2A4F}"/>
              </a:ext>
            </a:extLst>
          </p:cNvPr>
          <p:cNvPicPr>
            <a:picLocks noChangeAspect="1"/>
          </p:cNvPicPr>
          <p:nvPr/>
        </p:nvPicPr>
        <p:blipFill>
          <a:blip r:embed="rId4"/>
          <a:stretch>
            <a:fillRect/>
          </a:stretch>
        </p:blipFill>
        <p:spPr>
          <a:xfrm>
            <a:off x="6951502" y="3563168"/>
            <a:ext cx="3745930" cy="2107086"/>
          </a:xfrm>
          <a:prstGeom prst="rect">
            <a:avLst/>
          </a:prstGeom>
        </p:spPr>
      </p:pic>
    </p:spTree>
    <p:extLst>
      <p:ext uri="{BB962C8B-B14F-4D97-AF65-F5344CB8AC3E}">
        <p14:creationId xmlns:p14="http://schemas.microsoft.com/office/powerpoint/2010/main" val="237106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mj-lt"/>
              <a:buAutoNum type="arabicPeriod" startAt="3"/>
              <a:defRPr/>
            </a:pPr>
            <a:r>
              <a:rPr lang="en-US" sz="2400" b="1" dirty="0">
                <a:latin typeface="Times New Roman" panose="02020603050405020304" pitchFamily="18" charset="0"/>
                <a:ea typeface="Verdana" panose="020B0604030504040204" pitchFamily="34" charset="0"/>
                <a:cs typeface="Times New Roman" panose="02020603050405020304" pitchFamily="18" charset="0"/>
              </a:rPr>
              <a:t>Virtual Fencing System</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CCTV Camera Equipped with AI</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Three Tier Architecture </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Laser/PIR Sensor for Detection</a:t>
            </a:r>
          </a:p>
          <a:p>
            <a:pPr algn="just">
              <a:lnSpc>
                <a:spcPct val="100000"/>
              </a:lnSpc>
              <a:spcBef>
                <a:spcPct val="0"/>
              </a:spcBef>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a:p>
            <a:pPr algn="just">
              <a:lnSpc>
                <a:spcPct val="100000"/>
              </a:lnSpc>
              <a:spcBef>
                <a:spcPct val="0"/>
              </a:spcBef>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a:p>
            <a:pPr algn="just">
              <a:lnSpc>
                <a:spcPct val="100000"/>
              </a:lnSpc>
              <a:spcBef>
                <a:spcPct val="0"/>
              </a:spcBef>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a:p>
            <a:pPr marL="457200" indent="-457200" algn="just">
              <a:lnSpc>
                <a:spcPct val="100000"/>
              </a:lnSpc>
              <a:spcBef>
                <a:spcPct val="0"/>
              </a:spcBef>
              <a:buFont typeface="+mj-lt"/>
              <a:buAutoNum type="arabicPeriod" startAt="4"/>
              <a:defRPr/>
            </a:pPr>
            <a:r>
              <a:rPr lang="en-US" sz="2400" b="1" dirty="0">
                <a:latin typeface="Times New Roman" panose="02020603050405020304" pitchFamily="18" charset="0"/>
                <a:ea typeface="Verdana" panose="020B0604030504040204" pitchFamily="34" charset="0"/>
                <a:cs typeface="Times New Roman" panose="02020603050405020304" pitchFamily="18" charset="0"/>
              </a:rPr>
              <a:t>Digital Security</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Encryption/Decryption</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AES Algorithm</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Safeguards the Database</a:t>
            </a:r>
          </a:p>
          <a:p>
            <a:pPr algn="just">
              <a:lnSpc>
                <a:spcPct val="100000"/>
              </a:lnSpc>
              <a:spcBef>
                <a:spcPct val="0"/>
              </a:spcBef>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3586666" y="284555"/>
            <a:ext cx="50186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Proposed Solution</a:t>
            </a:r>
            <a:endParaRPr lang="en-US" altLang="en-US" sz="4800" dirty="0"/>
          </a:p>
        </p:txBody>
      </p:sp>
      <p:pic>
        <p:nvPicPr>
          <p:cNvPr id="4" name="Picture 3">
            <a:extLst>
              <a:ext uri="{FF2B5EF4-FFF2-40B4-BE49-F238E27FC236}">
                <a16:creationId xmlns:a16="http://schemas.microsoft.com/office/drawing/2014/main" id="{4E7498EE-AD7E-B34C-86D6-69A74C39AF9B}"/>
              </a:ext>
            </a:extLst>
          </p:cNvPr>
          <p:cNvPicPr>
            <a:picLocks noChangeAspect="1"/>
          </p:cNvPicPr>
          <p:nvPr/>
        </p:nvPicPr>
        <p:blipFill>
          <a:blip r:embed="rId3"/>
          <a:stretch>
            <a:fillRect/>
          </a:stretch>
        </p:blipFill>
        <p:spPr>
          <a:xfrm>
            <a:off x="7454756" y="1078048"/>
            <a:ext cx="3166351" cy="2309573"/>
          </a:xfrm>
          <a:prstGeom prst="rect">
            <a:avLst/>
          </a:prstGeom>
        </p:spPr>
      </p:pic>
      <p:pic>
        <p:nvPicPr>
          <p:cNvPr id="6" name="Picture 5">
            <a:extLst>
              <a:ext uri="{FF2B5EF4-FFF2-40B4-BE49-F238E27FC236}">
                <a16:creationId xmlns:a16="http://schemas.microsoft.com/office/drawing/2014/main" id="{9228C785-8D1A-0D43-8615-5FE63A7E9785}"/>
              </a:ext>
            </a:extLst>
          </p:cNvPr>
          <p:cNvPicPr>
            <a:picLocks noChangeAspect="1"/>
          </p:cNvPicPr>
          <p:nvPr/>
        </p:nvPicPr>
        <p:blipFill>
          <a:blip r:embed="rId4"/>
          <a:stretch>
            <a:fillRect/>
          </a:stretch>
        </p:blipFill>
        <p:spPr>
          <a:xfrm>
            <a:off x="6716092" y="3429000"/>
            <a:ext cx="4701903" cy="2350952"/>
          </a:xfrm>
          <a:prstGeom prst="rect">
            <a:avLst/>
          </a:prstGeom>
        </p:spPr>
      </p:pic>
    </p:spTree>
    <p:extLst>
      <p:ext uri="{BB962C8B-B14F-4D97-AF65-F5344CB8AC3E}">
        <p14:creationId xmlns:p14="http://schemas.microsoft.com/office/powerpoint/2010/main" val="3772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mj-lt"/>
              <a:buAutoNum type="arabicPeriod" startAt="5"/>
              <a:defRPr/>
            </a:pPr>
            <a:r>
              <a:rPr lang="en-US" sz="2400" b="1" dirty="0">
                <a:latin typeface="Times New Roman" panose="02020603050405020304" pitchFamily="18" charset="0"/>
                <a:ea typeface="Verdana" panose="020B0604030504040204" pitchFamily="34" charset="0"/>
                <a:cs typeface="Times New Roman" panose="02020603050405020304" pitchFamily="18" charset="0"/>
              </a:rPr>
              <a:t>Text To Voice Commands</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Pyttsx3 Module</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“The House Speaks to You”</a:t>
            </a:r>
          </a:p>
          <a:p>
            <a:pPr marL="0" indent="0" algn="just">
              <a:lnSpc>
                <a:spcPct val="100000"/>
              </a:lnSpc>
              <a:spcBef>
                <a:spcPct val="0"/>
              </a:spcBef>
              <a:buNone/>
              <a:defRPr/>
            </a:pP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0" indent="0" algn="just">
              <a:lnSpc>
                <a:spcPct val="100000"/>
              </a:lnSpc>
              <a:spcBef>
                <a:spcPct val="0"/>
              </a:spcBef>
              <a:buNone/>
              <a:defRPr/>
            </a:pP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0" indent="0" algn="just">
              <a:lnSpc>
                <a:spcPct val="100000"/>
              </a:lnSpc>
              <a:spcBef>
                <a:spcPct val="0"/>
              </a:spcBef>
              <a:buNone/>
              <a:defRPr/>
            </a:pPr>
            <a:endParaRPr lang="en-US" sz="2400" b="1" dirty="0">
              <a:latin typeface="Times New Roman" panose="02020603050405020304" pitchFamily="18" charset="0"/>
              <a:ea typeface="Verdana" panose="020B0604030504040204" pitchFamily="34" charset="0"/>
              <a:cs typeface="Times New Roman" panose="02020603050405020304" pitchFamily="18" charset="0"/>
            </a:endParaRPr>
          </a:p>
          <a:p>
            <a:pPr marL="457200" indent="-457200" algn="just">
              <a:lnSpc>
                <a:spcPct val="100000"/>
              </a:lnSpc>
              <a:spcBef>
                <a:spcPct val="0"/>
              </a:spcBef>
              <a:buFont typeface="+mj-lt"/>
              <a:buAutoNum type="arabicPeriod" startAt="6"/>
              <a:defRPr/>
            </a:pPr>
            <a:r>
              <a:rPr lang="en-US" sz="2400" b="1" dirty="0">
                <a:latin typeface="Times New Roman" panose="02020603050405020304" pitchFamily="18" charset="0"/>
                <a:ea typeface="Verdana" panose="020B0604030504040204" pitchFamily="34" charset="0"/>
                <a:cs typeface="Times New Roman" panose="02020603050405020304" pitchFamily="18" charset="0"/>
              </a:rPr>
              <a:t>Graphical User Interface (Application)</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Tkinter Module</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Touch Access</a:t>
            </a:r>
          </a:p>
          <a:p>
            <a:pPr algn="just">
              <a:lnSpc>
                <a:spcPct val="100000"/>
              </a:lnSpc>
              <a:spcBef>
                <a:spcPct val="0"/>
              </a:spcBef>
              <a:defRPr/>
            </a:pPr>
            <a:r>
              <a:rPr lang="en-US" sz="2400" dirty="0">
                <a:latin typeface="Times New Roman" panose="02020603050405020304" pitchFamily="18" charset="0"/>
                <a:ea typeface="Verdana" panose="020B0604030504040204" pitchFamily="34" charset="0"/>
                <a:cs typeface="Times New Roman" panose="02020603050405020304" pitchFamily="18" charset="0"/>
              </a:rPr>
              <a:t>Remote Assistance</a:t>
            </a:r>
          </a:p>
          <a:p>
            <a:pPr algn="just">
              <a:lnSpc>
                <a:spcPct val="100000"/>
              </a:lnSpc>
              <a:spcBef>
                <a:spcPct val="0"/>
              </a:spcBef>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3586666" y="284555"/>
            <a:ext cx="50186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Proposed Solution</a:t>
            </a:r>
            <a:endParaRPr lang="en-US" altLang="en-US" sz="4800" dirty="0"/>
          </a:p>
        </p:txBody>
      </p:sp>
      <p:pic>
        <p:nvPicPr>
          <p:cNvPr id="4" name="Picture 3">
            <a:extLst>
              <a:ext uri="{FF2B5EF4-FFF2-40B4-BE49-F238E27FC236}">
                <a16:creationId xmlns:a16="http://schemas.microsoft.com/office/drawing/2014/main" id="{18A52C8D-CEEF-864A-9896-4994EA5732C6}"/>
              </a:ext>
            </a:extLst>
          </p:cNvPr>
          <p:cNvPicPr>
            <a:picLocks noChangeAspect="1"/>
          </p:cNvPicPr>
          <p:nvPr/>
        </p:nvPicPr>
        <p:blipFill>
          <a:blip r:embed="rId3"/>
          <a:stretch>
            <a:fillRect/>
          </a:stretch>
        </p:blipFill>
        <p:spPr>
          <a:xfrm>
            <a:off x="7087682" y="1025237"/>
            <a:ext cx="4254500" cy="2120900"/>
          </a:xfrm>
          <a:prstGeom prst="rect">
            <a:avLst/>
          </a:prstGeom>
        </p:spPr>
      </p:pic>
      <p:pic>
        <p:nvPicPr>
          <p:cNvPr id="6" name="Picture 5">
            <a:extLst>
              <a:ext uri="{FF2B5EF4-FFF2-40B4-BE49-F238E27FC236}">
                <a16:creationId xmlns:a16="http://schemas.microsoft.com/office/drawing/2014/main" id="{C1F58F87-7378-6E40-9D6B-DA8E8BF625C3}"/>
              </a:ext>
            </a:extLst>
          </p:cNvPr>
          <p:cNvPicPr>
            <a:picLocks noChangeAspect="1"/>
          </p:cNvPicPr>
          <p:nvPr/>
        </p:nvPicPr>
        <p:blipFill>
          <a:blip r:embed="rId4"/>
          <a:stretch>
            <a:fillRect/>
          </a:stretch>
        </p:blipFill>
        <p:spPr>
          <a:xfrm>
            <a:off x="7087682" y="3370346"/>
            <a:ext cx="4254500" cy="2668654"/>
          </a:xfrm>
          <a:prstGeom prst="rect">
            <a:avLst/>
          </a:prstGeom>
        </p:spPr>
      </p:pic>
    </p:spTree>
    <p:extLst>
      <p:ext uri="{BB962C8B-B14F-4D97-AF65-F5344CB8AC3E}">
        <p14:creationId xmlns:p14="http://schemas.microsoft.com/office/powerpoint/2010/main" val="22903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C9A8404-4226-BE43-991D-BFBA742E89AA}"/>
              </a:ext>
            </a:extLst>
          </p:cNvPr>
          <p:cNvSpPr/>
          <p:nvPr/>
        </p:nvSpPr>
        <p:spPr>
          <a:xfrm>
            <a:off x="3720830" y="164535"/>
            <a:ext cx="4750339"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Literature Survey - I</a:t>
            </a:r>
          </a:p>
        </p:txBody>
      </p:sp>
      <p:sp>
        <p:nvSpPr>
          <p:cNvPr id="13" name="Content Placeholder 2">
            <a:extLst>
              <a:ext uri="{FF2B5EF4-FFF2-40B4-BE49-F238E27FC236}">
                <a16:creationId xmlns:a16="http://schemas.microsoft.com/office/drawing/2014/main" id="{2280B32D-773B-E948-806A-CB594B7A72F0}"/>
              </a:ext>
            </a:extLst>
          </p:cNvPr>
          <p:cNvSpPr txBox="1">
            <a:spLocks/>
          </p:cNvSpPr>
          <p:nvPr/>
        </p:nvSpPr>
        <p:spPr>
          <a:xfrm>
            <a:off x="499988" y="1097160"/>
            <a:ext cx="11192022" cy="5112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solidFill>
                  <a:srgbClr val="002060"/>
                </a:solidFill>
                <a:latin typeface="Times New Roman" pitchFamily="18" charset="0"/>
                <a:cs typeface="Times New Roman" pitchFamily="18" charset="0"/>
              </a:rPr>
              <a:t>Survey Title</a:t>
            </a:r>
            <a:r>
              <a:rPr lang="en-US" altLang="en-US" sz="2200" dirty="0">
                <a:latin typeface="Times New Roman" pitchFamily="18" charset="0"/>
                <a:cs typeface="Times New Roman" pitchFamily="18" charset="0"/>
              </a:rPr>
              <a:t>:              </a:t>
            </a:r>
            <a:r>
              <a:rPr lang="en-GB" altLang="en-US" sz="2200" dirty="0">
                <a:latin typeface="Times New Roman" pitchFamily="18" charset="0"/>
                <a:cs typeface="Times New Roman" pitchFamily="18" charset="0"/>
              </a:rPr>
              <a:t>Smart Door Lock System with Face Recognition Method </a:t>
            </a:r>
            <a:endParaRPr lang="en-US" altLang="en-US" sz="2200" dirty="0">
              <a:latin typeface="Times New Roman" pitchFamily="18" charset="0"/>
              <a:cs typeface="Times New Roman" pitchFamily="18" charset="0"/>
            </a:endParaRPr>
          </a:p>
          <a:p>
            <a:pPr algn="just"/>
            <a:r>
              <a:rPr lang="en-US" altLang="en-US" sz="2200" dirty="0">
                <a:solidFill>
                  <a:srgbClr val="002060"/>
                </a:solidFill>
                <a:latin typeface="Times New Roman" pitchFamily="18" charset="0"/>
                <a:cs typeface="Times New Roman" pitchFamily="18" charset="0"/>
              </a:rPr>
              <a:t>Author Name:            </a:t>
            </a:r>
            <a:r>
              <a:rPr lang="en-US" sz="2200" dirty="0">
                <a:latin typeface="Times New Roman" pitchFamily="18" charset="0"/>
                <a:cs typeface="Times New Roman" pitchFamily="18" charset="0"/>
              </a:rPr>
              <a:t>Sourav Roy, Md Nasir Uddin, Md </a:t>
            </a:r>
            <a:r>
              <a:rPr lang="en-US" sz="2200" dirty="0" err="1">
                <a:latin typeface="Times New Roman" pitchFamily="18" charset="0"/>
                <a:cs typeface="Times New Roman" pitchFamily="18" charset="0"/>
              </a:rPr>
              <a:t>Zahirul</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Haque</a:t>
            </a:r>
            <a:r>
              <a:rPr lang="en-US" sz="2200" dirty="0">
                <a:latin typeface="Times New Roman" pitchFamily="18" charset="0"/>
                <a:cs typeface="Times New Roman" pitchFamily="18" charset="0"/>
              </a:rPr>
              <a:t>, Md </a:t>
            </a:r>
            <a:r>
              <a:rPr lang="en-US" sz="2200" dirty="0" err="1">
                <a:latin typeface="Times New Roman" pitchFamily="18" charset="0"/>
                <a:cs typeface="Times New Roman" pitchFamily="18" charset="0"/>
              </a:rPr>
              <a:t>Jahidul</a:t>
            </a:r>
            <a:r>
              <a:rPr lang="en-US" sz="2200" dirty="0">
                <a:latin typeface="Times New Roman" pitchFamily="18" charset="0"/>
                <a:cs typeface="Times New Roman" pitchFamily="18" charset="0"/>
              </a:rPr>
              <a:t> Kabir</a:t>
            </a:r>
            <a:endParaRPr lang="en-US" altLang="en-US" sz="2200" dirty="0">
              <a:latin typeface="Times New Roman" pitchFamily="18" charset="0"/>
              <a:cs typeface="Times New Roman" pitchFamily="18" charset="0"/>
            </a:endParaRPr>
          </a:p>
          <a:p>
            <a:pPr algn="just"/>
            <a:r>
              <a:rPr lang="en-US" altLang="en-US" sz="2200" dirty="0">
                <a:solidFill>
                  <a:srgbClr val="002060"/>
                </a:solidFill>
                <a:latin typeface="Times New Roman" pitchFamily="18" charset="0"/>
                <a:cs typeface="Times New Roman" pitchFamily="18" charset="0"/>
              </a:rPr>
              <a:t>Publication Details:   </a:t>
            </a:r>
            <a:r>
              <a:rPr lang="en-US" sz="2200" dirty="0">
                <a:latin typeface="Times New Roman" pitchFamily="18" charset="0"/>
                <a:cs typeface="Times New Roman" pitchFamily="18" charset="0"/>
              </a:rPr>
              <a:t>Nanjing University of Posts and Telecommunications, China. Published in 		            IJCSN Volume 7, Issue 6, December 2018</a:t>
            </a:r>
            <a:endParaRPr lang="en-US" altLang="en-US" sz="2200" dirty="0">
              <a:solidFill>
                <a:srgbClr val="002060"/>
              </a:solidFill>
              <a:latin typeface="Times New Roman" pitchFamily="18" charset="0"/>
              <a:cs typeface="Times New Roman" pitchFamily="18" charset="0"/>
            </a:endParaRPr>
          </a:p>
          <a:p>
            <a:pPr marL="0" indent="0" algn="just">
              <a:buNone/>
            </a:pPr>
            <a:r>
              <a:rPr lang="en-US" altLang="en-US" sz="2200" dirty="0">
                <a:solidFill>
                  <a:srgbClr val="002060"/>
                </a:solidFill>
                <a:latin typeface="Times New Roman" pitchFamily="18" charset="0"/>
                <a:cs typeface="Times New Roman" pitchFamily="18" charset="0"/>
              </a:rPr>
              <a:t>Features : </a:t>
            </a:r>
          </a:p>
          <a:p>
            <a:pPr marL="457200" indent="-457200" algn="just">
              <a:buAutoNum type="arabicPeriod"/>
            </a:pPr>
            <a:r>
              <a:rPr lang="en-US" sz="2200" dirty="0">
                <a:latin typeface="Times New Roman" pitchFamily="18" charset="0"/>
                <a:cs typeface="Times New Roman" pitchFamily="18" charset="0"/>
              </a:rPr>
              <a:t>Consists of three subsystems: to be specific face recognition, face detection and automated door access control.</a:t>
            </a:r>
            <a:endParaRPr lang="en-IN" sz="2200" dirty="0">
              <a:latin typeface="Times New Roman" pitchFamily="18" charset="0"/>
              <a:cs typeface="Times New Roman" pitchFamily="18" charset="0"/>
            </a:endParaRPr>
          </a:p>
          <a:p>
            <a:pPr marL="457200" indent="-457200" algn="just">
              <a:buAutoNum type="arabicPeriod"/>
            </a:pPr>
            <a:r>
              <a:rPr lang="en-US" sz="2200" dirty="0">
                <a:latin typeface="Times New Roman" pitchFamily="18" charset="0"/>
                <a:cs typeface="Times New Roman" pitchFamily="18" charset="0"/>
              </a:rPr>
              <a:t>An app will be interfaced with the lock system to automate and control every process.</a:t>
            </a:r>
            <a:endParaRPr lang="en-IN" sz="2200" dirty="0">
              <a:latin typeface="Times New Roman" pitchFamily="18" charset="0"/>
              <a:cs typeface="Times New Roman" pitchFamily="18" charset="0"/>
            </a:endParaRPr>
          </a:p>
          <a:p>
            <a:pPr marL="457200" indent="-457200" algn="just">
              <a:buAutoNum type="arabicPeriod"/>
            </a:pPr>
            <a:r>
              <a:rPr lang="en-US" sz="2200" dirty="0">
                <a:latin typeface="Times New Roman" pitchFamily="18" charset="0"/>
                <a:cs typeface="Times New Roman" pitchFamily="18" charset="0"/>
              </a:rPr>
              <a:t>The system can open the door lock in real-time after recognizing a visitor’s image.</a:t>
            </a:r>
          </a:p>
        </p:txBody>
      </p:sp>
    </p:spTree>
    <p:extLst>
      <p:ext uri="{BB962C8B-B14F-4D97-AF65-F5344CB8AC3E}">
        <p14:creationId xmlns:p14="http://schemas.microsoft.com/office/powerpoint/2010/main" val="104028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D2EE3D3-20E2-344C-87E2-27F77C1C174D}"/>
              </a:ext>
            </a:extLst>
          </p:cNvPr>
          <p:cNvSpPr/>
          <p:nvPr/>
        </p:nvSpPr>
        <p:spPr>
          <a:xfrm>
            <a:off x="3620642" y="103257"/>
            <a:ext cx="4950715"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Literature Survey - II</a:t>
            </a:r>
          </a:p>
        </p:txBody>
      </p:sp>
      <p:sp>
        <p:nvSpPr>
          <p:cNvPr id="7" name="Content Placeholder 2">
            <a:extLst>
              <a:ext uri="{FF2B5EF4-FFF2-40B4-BE49-F238E27FC236}">
                <a16:creationId xmlns:a16="http://schemas.microsoft.com/office/drawing/2014/main" id="{A71A34FE-A9D2-0F4B-828A-4D1878952CB3}"/>
              </a:ext>
            </a:extLst>
          </p:cNvPr>
          <p:cNvSpPr txBox="1">
            <a:spLocks/>
          </p:cNvSpPr>
          <p:nvPr/>
        </p:nvSpPr>
        <p:spPr>
          <a:xfrm>
            <a:off x="499988" y="1119736"/>
            <a:ext cx="11192022" cy="52216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solidFill>
                  <a:srgbClr val="002060"/>
                </a:solidFill>
                <a:latin typeface="Times New Roman" pitchFamily="18" charset="0"/>
                <a:cs typeface="Times New Roman" pitchFamily="18" charset="0"/>
              </a:rPr>
              <a:t>Survey Title:              </a:t>
            </a:r>
            <a:r>
              <a:rPr lang="en-GB" altLang="en-US" sz="2200" dirty="0">
                <a:latin typeface="Times New Roman" pitchFamily="18" charset="0"/>
                <a:cs typeface="Times New Roman" pitchFamily="18" charset="0"/>
              </a:rPr>
              <a:t>Analysis of Magnitude for Earthquake Detection </a:t>
            </a:r>
          </a:p>
          <a:p>
            <a:r>
              <a:rPr lang="en-US" altLang="en-US" sz="2200" dirty="0">
                <a:solidFill>
                  <a:srgbClr val="002060"/>
                </a:solidFill>
                <a:latin typeface="Times New Roman" pitchFamily="18" charset="0"/>
                <a:cs typeface="Times New Roman" pitchFamily="18" charset="0"/>
              </a:rPr>
              <a:t>Author Name:</a:t>
            </a:r>
            <a:r>
              <a:rPr lang="en-US" altLang="en-US" sz="2200" dirty="0">
                <a:latin typeface="Times New Roman" pitchFamily="18" charset="0"/>
                <a:cs typeface="Times New Roman" pitchFamily="18" charset="0"/>
              </a:rPr>
              <a:t>            </a:t>
            </a:r>
            <a:r>
              <a:rPr lang="en-GB" sz="2200" dirty="0">
                <a:latin typeface="Times New Roman" pitchFamily="18" charset="0"/>
                <a:cs typeface="Times New Roman" pitchFamily="18" charset="0"/>
              </a:rPr>
              <a:t>Narasimha Prasad, L V Shankar Murthy P,  Kishor Kumar Reddy C</a:t>
            </a:r>
            <a:endParaRPr lang="en-US" altLang="en-US" sz="2200" dirty="0">
              <a:latin typeface="Times New Roman" pitchFamily="18" charset="0"/>
              <a:cs typeface="Times New Roman" pitchFamily="18" charset="0"/>
            </a:endParaRPr>
          </a:p>
          <a:p>
            <a:r>
              <a:rPr lang="en-US" altLang="en-US" sz="2200" dirty="0">
                <a:solidFill>
                  <a:srgbClr val="002060"/>
                </a:solidFill>
                <a:latin typeface="Times New Roman" pitchFamily="18" charset="0"/>
                <a:cs typeface="Times New Roman" pitchFamily="18" charset="0"/>
              </a:rPr>
              <a:t>Publication Details:    </a:t>
            </a:r>
            <a:r>
              <a:rPr lang="en-GB" sz="2200" dirty="0">
                <a:latin typeface="Times New Roman" pitchFamily="18" charset="0"/>
                <a:cs typeface="Times New Roman" pitchFamily="18" charset="0"/>
              </a:rPr>
              <a:t>ICHCI in September 2014</a:t>
            </a:r>
            <a:r>
              <a:rPr lang="en-IN" sz="2200" dirty="0">
                <a:latin typeface="Times New Roman" pitchFamily="18" charset="0"/>
                <a:cs typeface="Times New Roman" pitchFamily="18" charset="0"/>
              </a:rPr>
              <a:t>, </a:t>
            </a:r>
            <a:r>
              <a:rPr lang="en-GB" sz="2200" dirty="0">
                <a:latin typeface="Times New Roman" pitchFamily="18" charset="0"/>
                <a:cs typeface="Times New Roman" pitchFamily="18" charset="0"/>
              </a:rPr>
              <a:t>IEEE.</a:t>
            </a:r>
          </a:p>
          <a:p>
            <a:pPr marL="0" indent="0">
              <a:buNone/>
            </a:pPr>
            <a:r>
              <a:rPr lang="en-US" altLang="en-US" sz="2200" dirty="0">
                <a:solidFill>
                  <a:srgbClr val="002060"/>
                </a:solidFill>
                <a:latin typeface="Times New Roman" pitchFamily="18" charset="0"/>
                <a:cs typeface="Times New Roman" pitchFamily="18" charset="0"/>
              </a:rPr>
              <a:t>	            </a:t>
            </a:r>
            <a:r>
              <a:rPr lang="en-US" sz="2200" dirty="0">
                <a:latin typeface="Times New Roman" pitchFamily="18" charset="0"/>
                <a:cs typeface="Times New Roman" pitchFamily="18" charset="0"/>
              </a:rPr>
              <a:t> </a:t>
            </a:r>
          </a:p>
          <a:p>
            <a:pPr marL="0" lvl="0" indent="0">
              <a:buNone/>
            </a:pPr>
            <a:r>
              <a:rPr lang="en-US" altLang="en-US" sz="2200" dirty="0">
                <a:solidFill>
                  <a:srgbClr val="002060"/>
                </a:solidFill>
                <a:latin typeface="Times New Roman" pitchFamily="18" charset="0"/>
                <a:cs typeface="Times New Roman" pitchFamily="18" charset="0"/>
              </a:rPr>
              <a:t>Features :  </a:t>
            </a:r>
          </a:p>
          <a:p>
            <a:pPr marL="457200" lvl="0" indent="-457200" algn="just">
              <a:buFont typeface="+mj-lt"/>
              <a:buAutoNum type="arabicPeriod"/>
            </a:pPr>
            <a:r>
              <a:rPr lang="en-GB" sz="2200" dirty="0">
                <a:latin typeface="Times New Roman" pitchFamily="18" charset="0"/>
                <a:cs typeface="Times New Roman" pitchFamily="18" charset="0"/>
              </a:rPr>
              <a:t>The earthquake warning alarm system </a:t>
            </a:r>
            <a:r>
              <a:rPr lang="en-GB" sz="2200" b="1" dirty="0">
                <a:latin typeface="Times New Roman" pitchFamily="18" charset="0"/>
                <a:cs typeface="Times New Roman" pitchFamily="18" charset="0"/>
              </a:rPr>
              <a:t>detects the first quivering</a:t>
            </a:r>
            <a:r>
              <a:rPr lang="en-GB" sz="2200" dirty="0">
                <a:latin typeface="Times New Roman" pitchFamily="18" charset="0"/>
                <a:cs typeface="Times New Roman" pitchFamily="18" charset="0"/>
              </a:rPr>
              <a:t> of a major Earth Quake.</a:t>
            </a:r>
          </a:p>
          <a:p>
            <a:pPr marL="457200" lvl="0" indent="-457200" algn="just">
              <a:buFont typeface="+mj-lt"/>
              <a:buAutoNum type="arabicPeriod"/>
            </a:pPr>
            <a:r>
              <a:rPr lang="en-GB" sz="2200" dirty="0">
                <a:latin typeface="Times New Roman" pitchFamily="18" charset="0"/>
                <a:cs typeface="Times New Roman" pitchFamily="18" charset="0"/>
              </a:rPr>
              <a:t>The system uses the </a:t>
            </a:r>
            <a:r>
              <a:rPr lang="en-GB" sz="2200" b="1" dirty="0">
                <a:latin typeface="Times New Roman" pitchFamily="18" charset="0"/>
                <a:cs typeface="Times New Roman" pitchFamily="18" charset="0"/>
              </a:rPr>
              <a:t>MPU-6050</a:t>
            </a:r>
            <a:r>
              <a:rPr lang="en-GB" sz="2200" dirty="0">
                <a:latin typeface="Times New Roman" pitchFamily="18" charset="0"/>
                <a:cs typeface="Times New Roman" pitchFamily="18" charset="0"/>
              </a:rPr>
              <a:t> (Accelerometer and Gyroscope) sensor and a </a:t>
            </a:r>
            <a:r>
              <a:rPr lang="en-GB" sz="2200" b="1" dirty="0">
                <a:latin typeface="Times New Roman" pitchFamily="18" charset="0"/>
                <a:cs typeface="Times New Roman" pitchFamily="18" charset="0"/>
              </a:rPr>
              <a:t>detection algorithm</a:t>
            </a:r>
            <a:r>
              <a:rPr lang="en-GB" sz="2200" dirty="0">
                <a:latin typeface="Times New Roman" pitchFamily="18" charset="0"/>
                <a:cs typeface="Times New Roman" pitchFamily="18" charset="0"/>
              </a:rPr>
              <a:t> to detect the Seismic Waves.</a:t>
            </a:r>
          </a:p>
          <a:p>
            <a:pPr marL="457200" lvl="0" indent="-457200" algn="just">
              <a:buFont typeface="+mj-lt"/>
              <a:buAutoNum type="arabicPeriod"/>
            </a:pPr>
            <a:r>
              <a:rPr lang="en-GB" sz="2200" dirty="0">
                <a:latin typeface="Times New Roman" pitchFamily="18" charset="0"/>
                <a:cs typeface="Times New Roman" pitchFamily="18" charset="0"/>
              </a:rPr>
              <a:t>A threshold will be set by analysing the collected data.</a:t>
            </a:r>
            <a:endParaRPr lang="en-IN" sz="2200" dirty="0">
              <a:latin typeface="Times New Roman" pitchFamily="18" charset="0"/>
              <a:cs typeface="Times New Roman" pitchFamily="18" charset="0"/>
            </a:endParaRPr>
          </a:p>
          <a:p>
            <a:pPr marL="457200" lvl="0" indent="-457200" algn="just">
              <a:buFont typeface="+mj-lt"/>
              <a:buAutoNum type="arabicPeriod"/>
            </a:pPr>
            <a:r>
              <a:rPr lang="en-GB" sz="2200" dirty="0">
                <a:latin typeface="Times New Roman" pitchFamily="18" charset="0"/>
                <a:cs typeface="Times New Roman" pitchFamily="18" charset="0"/>
              </a:rPr>
              <a:t>If the value returned by the sensor is above the threshold, an alert will be sent to the user notifying him about a possible earthquake.</a:t>
            </a:r>
            <a:endParaRPr lang="en-US" altLang="en-US" sz="2200" dirty="0">
              <a:solidFill>
                <a:srgbClr val="002060"/>
              </a:solidFill>
              <a:latin typeface="Times New Roman" pitchFamily="18" charset="0"/>
              <a:cs typeface="Times New Roman" pitchFamily="18" charset="0"/>
            </a:endParaRPr>
          </a:p>
          <a:p>
            <a:pPr marL="0" indent="0">
              <a:buNone/>
            </a:pPr>
            <a:endParaRPr lang="en-US" altLang="en-US" sz="2200" dirty="0">
              <a:solidFill>
                <a:srgbClr val="002060"/>
              </a:solidFill>
              <a:latin typeface="Times New Roman" pitchFamily="18" charset="0"/>
              <a:cs typeface="Times New Roman" pitchFamily="18" charset="0"/>
            </a:endParaRPr>
          </a:p>
          <a:p>
            <a:pPr marL="0" indent="0">
              <a:buNone/>
            </a:pPr>
            <a:endParaRPr lang="en-US" altLang="en-US" sz="2200"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418693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F4AC19D-E446-CE41-AD9A-D9E507FAC5A4}"/>
              </a:ext>
            </a:extLst>
          </p:cNvPr>
          <p:cNvSpPr/>
          <p:nvPr/>
        </p:nvSpPr>
        <p:spPr>
          <a:xfrm>
            <a:off x="3520455" y="110294"/>
            <a:ext cx="5151090"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Literature Survey - III</a:t>
            </a:r>
          </a:p>
        </p:txBody>
      </p:sp>
      <p:sp>
        <p:nvSpPr>
          <p:cNvPr id="7" name="Content Placeholder 2">
            <a:extLst>
              <a:ext uri="{FF2B5EF4-FFF2-40B4-BE49-F238E27FC236}">
                <a16:creationId xmlns:a16="http://schemas.microsoft.com/office/drawing/2014/main" id="{2C0A89AD-59F4-B141-8005-D204B6FE58A3}"/>
              </a:ext>
            </a:extLst>
          </p:cNvPr>
          <p:cNvSpPr txBox="1">
            <a:spLocks/>
          </p:cNvSpPr>
          <p:nvPr/>
        </p:nvSpPr>
        <p:spPr>
          <a:xfrm>
            <a:off x="499989" y="1037371"/>
            <a:ext cx="11192022" cy="50596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solidFill>
                  <a:srgbClr val="002060"/>
                </a:solidFill>
                <a:latin typeface="Times New Roman" pitchFamily="18" charset="0"/>
                <a:cs typeface="Times New Roman" pitchFamily="18" charset="0"/>
              </a:rPr>
              <a:t>Survey Title:	         </a:t>
            </a:r>
            <a:r>
              <a:rPr lang="en-GB" altLang="en-US" sz="2200" dirty="0">
                <a:latin typeface="Times New Roman" pitchFamily="18" charset="0"/>
                <a:cs typeface="Times New Roman" pitchFamily="18" charset="0"/>
              </a:rPr>
              <a:t>Detecting Intrusion in Large Farm Lands &amp; Plantations Using </a:t>
            </a:r>
            <a:r>
              <a:rPr lang="en-GB" altLang="en-US" sz="2200" dirty="0" err="1">
                <a:latin typeface="Times New Roman" pitchFamily="18" charset="0"/>
                <a:cs typeface="Times New Roman" pitchFamily="18" charset="0"/>
              </a:rPr>
              <a:t>VirtualFences</a:t>
            </a:r>
            <a:endParaRPr lang="en-US" altLang="en-US" sz="2200" u="sng" dirty="0">
              <a:effectLst>
                <a:outerShdw blurRad="38100" dist="38100" dir="2700000" algn="tl">
                  <a:srgbClr val="000000">
                    <a:alpha val="43137"/>
                  </a:srgbClr>
                </a:outerShdw>
              </a:effectLst>
              <a:latin typeface="Times New Roman" pitchFamily="18" charset="0"/>
              <a:cs typeface="Times New Roman" pitchFamily="18" charset="0"/>
            </a:endParaRPr>
          </a:p>
          <a:p>
            <a:r>
              <a:rPr lang="en-US" altLang="en-US" sz="2200" dirty="0">
                <a:solidFill>
                  <a:srgbClr val="002060"/>
                </a:solidFill>
                <a:latin typeface="Times New Roman" pitchFamily="18" charset="0"/>
                <a:cs typeface="Times New Roman" pitchFamily="18" charset="0"/>
              </a:rPr>
              <a:t>Author Name:</a:t>
            </a:r>
            <a:r>
              <a:rPr lang="en-US" altLang="en-US" sz="2200" dirty="0">
                <a:latin typeface="Times New Roman" pitchFamily="18" charset="0"/>
                <a:cs typeface="Times New Roman" pitchFamily="18" charset="0"/>
              </a:rPr>
              <a:t>          </a:t>
            </a:r>
            <a:r>
              <a:rPr lang="en-IN" sz="2200" dirty="0">
                <a:latin typeface="Times New Roman" panose="02020603050405020304" pitchFamily="18" charset="0"/>
                <a:cs typeface="Times New Roman" panose="02020603050405020304" pitchFamily="18" charset="0"/>
              </a:rPr>
              <a:t>AJAYI </a:t>
            </a:r>
            <a:r>
              <a:rPr lang="en-IN" sz="2200" dirty="0" err="1">
                <a:latin typeface="Times New Roman" panose="02020603050405020304" pitchFamily="18" charset="0"/>
                <a:cs typeface="Times New Roman" panose="02020603050405020304" pitchFamily="18" charset="0"/>
              </a:rPr>
              <a:t>Olasupo</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Opeyemi</a:t>
            </a:r>
            <a:r>
              <a:rPr lang="en-IN" sz="2200" dirty="0">
                <a:latin typeface="Times New Roman" panose="02020603050405020304" pitchFamily="18" charset="0"/>
                <a:cs typeface="Times New Roman" panose="02020603050405020304" pitchFamily="18" charset="0"/>
              </a:rPr>
              <a:t>, OLAIFA </a:t>
            </a:r>
            <a:r>
              <a:rPr lang="en-IN" sz="2200" dirty="0" err="1">
                <a:latin typeface="Times New Roman" panose="02020603050405020304" pitchFamily="18" charset="0"/>
                <a:cs typeface="Times New Roman" panose="02020603050405020304" pitchFamily="18" charset="0"/>
              </a:rPr>
              <a:t>Oluwaseun</a:t>
            </a:r>
            <a:r>
              <a:rPr lang="en-US" altLang="en-US" sz="2200" dirty="0">
                <a:latin typeface="Times New Roman" pitchFamily="18" charset="0"/>
                <a:cs typeface="Times New Roman" pitchFamily="18" charset="0"/>
              </a:rPr>
              <a:t>        </a:t>
            </a:r>
          </a:p>
          <a:p>
            <a:pPr lvl="0"/>
            <a:r>
              <a:rPr lang="en-US" altLang="en-US" sz="2200" dirty="0">
                <a:solidFill>
                  <a:srgbClr val="002060"/>
                </a:solidFill>
                <a:latin typeface="Times New Roman" pitchFamily="18" charset="0"/>
                <a:cs typeface="Times New Roman" pitchFamily="18" charset="0"/>
              </a:rPr>
              <a:t>Publication Details: </a:t>
            </a:r>
            <a:r>
              <a:rPr lang="en-US" altLang="en-US" sz="2200" dirty="0">
                <a:latin typeface="Times New Roman" pitchFamily="18" charset="0"/>
                <a:cs typeface="Times New Roman" pitchFamily="18" charset="0"/>
              </a:rPr>
              <a:t>University of Lagos, Nigeria, 2016.</a:t>
            </a:r>
            <a:r>
              <a:rPr lang="en-US" altLang="en-US" sz="2200" dirty="0">
                <a:solidFill>
                  <a:srgbClr val="002060"/>
                </a:solidFill>
                <a:latin typeface="Times New Roman" pitchFamily="18" charset="0"/>
                <a:cs typeface="Times New Roman" pitchFamily="18" charset="0"/>
              </a:rPr>
              <a:t>	      </a:t>
            </a:r>
          </a:p>
          <a:p>
            <a:pPr marL="0" lvl="0" indent="0">
              <a:buNone/>
            </a:pPr>
            <a:endParaRPr lang="en-US" altLang="en-US" sz="2200" dirty="0">
              <a:solidFill>
                <a:srgbClr val="002060"/>
              </a:solidFill>
              <a:latin typeface="Times New Roman" pitchFamily="18" charset="0"/>
              <a:cs typeface="Times New Roman" pitchFamily="18" charset="0"/>
            </a:endParaRPr>
          </a:p>
          <a:p>
            <a:pPr marL="0" indent="0">
              <a:buNone/>
            </a:pPr>
            <a:r>
              <a:rPr lang="en-US" altLang="en-US" sz="2200" dirty="0">
                <a:solidFill>
                  <a:srgbClr val="002060"/>
                </a:solidFill>
                <a:latin typeface="Times New Roman" pitchFamily="18" charset="0"/>
                <a:cs typeface="Times New Roman" pitchFamily="18" charset="0"/>
              </a:rPr>
              <a:t>Features :       </a:t>
            </a:r>
            <a:r>
              <a:rPr lang="en-US" sz="2200" dirty="0">
                <a:latin typeface="Times New Roman" pitchFamily="18" charset="0"/>
                <a:cs typeface="Times New Roman" pitchFamily="18" charset="0"/>
              </a:rPr>
              <a:t> </a:t>
            </a:r>
          </a:p>
          <a:p>
            <a:pPr marL="342900" lvl="0" indent="-342900" algn="just">
              <a:buFont typeface="+mj-lt"/>
              <a:buAutoNum type="arabicPeriod"/>
            </a:pPr>
            <a:r>
              <a:rPr lang="en-IN" sz="2200" dirty="0">
                <a:latin typeface="Times New Roman" pitchFamily="18" charset="0"/>
                <a:cs typeface="Times New Roman" pitchFamily="18" charset="0"/>
              </a:rPr>
              <a:t>A perimeter wall is built using multiple pairs of infrared sensors around an area of interest.</a:t>
            </a:r>
          </a:p>
          <a:p>
            <a:pPr marL="342900" lvl="0" indent="-342900" algn="just">
              <a:buFont typeface="+mj-lt"/>
              <a:buAutoNum type="arabicPeriod"/>
            </a:pPr>
            <a:r>
              <a:rPr lang="en-IN" sz="2200" dirty="0">
                <a:latin typeface="Times New Roman" pitchFamily="18" charset="0"/>
                <a:cs typeface="Times New Roman" pitchFamily="18" charset="0"/>
              </a:rPr>
              <a:t>Each pair consists of a transmitter and a receiver connected wirelessly to a centrally monitored control station.</a:t>
            </a:r>
          </a:p>
          <a:p>
            <a:pPr marL="342900" lvl="0" indent="-342900" algn="just">
              <a:buFont typeface="+mj-lt"/>
              <a:buAutoNum type="arabicPeriod"/>
            </a:pPr>
            <a:r>
              <a:rPr lang="en-IN" sz="2200" dirty="0">
                <a:latin typeface="Times New Roman" pitchFamily="18" charset="0"/>
                <a:cs typeface="Times New Roman" pitchFamily="18" charset="0"/>
              </a:rPr>
              <a:t>An alert signal is triggered Once the infrared link between the transmitter and receiver is broken by an intruder.</a:t>
            </a:r>
          </a:p>
        </p:txBody>
      </p:sp>
    </p:spTree>
    <p:extLst>
      <p:ext uri="{BB962C8B-B14F-4D97-AF65-F5344CB8AC3E}">
        <p14:creationId xmlns:p14="http://schemas.microsoft.com/office/powerpoint/2010/main" val="365726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6C585F-0857-2E45-8CC9-31F05F334011}"/>
              </a:ext>
            </a:extLst>
          </p:cNvPr>
          <p:cNvSpPr/>
          <p:nvPr/>
        </p:nvSpPr>
        <p:spPr>
          <a:xfrm>
            <a:off x="3535683" y="110295"/>
            <a:ext cx="5120633"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Literature Survey - IV</a:t>
            </a:r>
          </a:p>
        </p:txBody>
      </p:sp>
      <p:sp>
        <p:nvSpPr>
          <p:cNvPr id="7" name="Content Placeholder 2">
            <a:extLst>
              <a:ext uri="{FF2B5EF4-FFF2-40B4-BE49-F238E27FC236}">
                <a16:creationId xmlns:a16="http://schemas.microsoft.com/office/drawing/2014/main" id="{95932E02-97CB-8B42-ADA2-3575C10DE201}"/>
              </a:ext>
            </a:extLst>
          </p:cNvPr>
          <p:cNvSpPr txBox="1">
            <a:spLocks/>
          </p:cNvSpPr>
          <p:nvPr/>
        </p:nvSpPr>
        <p:spPr>
          <a:xfrm>
            <a:off x="499989" y="1103253"/>
            <a:ext cx="11192022" cy="49365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dirty="0">
                <a:solidFill>
                  <a:srgbClr val="002060"/>
                </a:solidFill>
                <a:latin typeface="Times New Roman" pitchFamily="18" charset="0"/>
                <a:cs typeface="Times New Roman" pitchFamily="18" charset="0"/>
              </a:rPr>
              <a:t>Survey Title:	           </a:t>
            </a:r>
            <a:r>
              <a:rPr lang="en-US" altLang="en-US" sz="2200" dirty="0">
                <a:latin typeface="Times New Roman" pitchFamily="18" charset="0"/>
                <a:cs typeface="Times New Roman" pitchFamily="18" charset="0"/>
              </a:rPr>
              <a:t>Fire Alarm System Using IoT </a:t>
            </a:r>
            <a:endParaRPr lang="en-US" altLang="en-US" sz="2200" dirty="0">
              <a:effectLst>
                <a:outerShdw blurRad="38100" dist="38100" dir="2700000" algn="tl">
                  <a:srgbClr val="000000">
                    <a:alpha val="43137"/>
                  </a:srgbClr>
                </a:outerShdw>
              </a:effectLst>
              <a:latin typeface="Times New Roman" pitchFamily="18" charset="0"/>
              <a:cs typeface="Times New Roman" pitchFamily="18" charset="0"/>
            </a:endParaRPr>
          </a:p>
          <a:p>
            <a:r>
              <a:rPr lang="en-US" altLang="en-US" sz="2200" dirty="0">
                <a:solidFill>
                  <a:srgbClr val="002060"/>
                </a:solidFill>
                <a:latin typeface="Times New Roman" pitchFamily="18" charset="0"/>
                <a:cs typeface="Times New Roman" pitchFamily="18" charset="0"/>
              </a:rPr>
              <a:t>Author Name:           </a:t>
            </a:r>
            <a:r>
              <a:rPr lang="en-IN" sz="2200" dirty="0">
                <a:latin typeface="Times New Roman" pitchFamily="18" charset="0"/>
                <a:cs typeface="Times New Roman" pitchFamily="18" charset="0"/>
              </a:rPr>
              <a:t>R. Angeline, Adithya S, </a:t>
            </a:r>
            <a:r>
              <a:rPr lang="en-IN" sz="2200" dirty="0" err="1">
                <a:latin typeface="Times New Roman" pitchFamily="18" charset="0"/>
                <a:cs typeface="Times New Roman" pitchFamily="18" charset="0"/>
              </a:rPr>
              <a:t>Abishek</a:t>
            </a:r>
            <a:r>
              <a:rPr lang="en-IN" sz="2200" dirty="0">
                <a:latin typeface="Times New Roman" pitchFamily="18" charset="0"/>
                <a:cs typeface="Times New Roman" pitchFamily="18" charset="0"/>
              </a:rPr>
              <a:t> Narayanan</a:t>
            </a:r>
            <a:endParaRPr lang="en-US" altLang="en-US" sz="2200" dirty="0">
              <a:latin typeface="Times New Roman" pitchFamily="18" charset="0"/>
              <a:cs typeface="Times New Roman" pitchFamily="18" charset="0"/>
            </a:endParaRPr>
          </a:p>
          <a:p>
            <a:pPr lvl="0"/>
            <a:r>
              <a:rPr lang="en-US" altLang="en-US" sz="2200" dirty="0">
                <a:solidFill>
                  <a:srgbClr val="002060"/>
                </a:solidFill>
                <a:latin typeface="Times New Roman" pitchFamily="18" charset="0"/>
                <a:cs typeface="Times New Roman" pitchFamily="18" charset="0"/>
              </a:rPr>
              <a:t>Publication Details:   </a:t>
            </a:r>
            <a:r>
              <a:rPr lang="en-US" sz="2200" dirty="0">
                <a:latin typeface="Times New Roman" pitchFamily="18" charset="0"/>
                <a:cs typeface="Times New Roman" pitchFamily="18" charset="0"/>
              </a:rPr>
              <a:t>IJITEE, Volume 8, Issue 6S3, April 2019</a:t>
            </a:r>
          </a:p>
          <a:p>
            <a:pPr marL="0" lvl="0" indent="0">
              <a:buNone/>
            </a:pPr>
            <a:endParaRPr lang="en-US" sz="2200" dirty="0">
              <a:latin typeface="Times New Roman" pitchFamily="18" charset="0"/>
              <a:cs typeface="Times New Roman" pitchFamily="18" charset="0"/>
            </a:endParaRPr>
          </a:p>
          <a:p>
            <a:pPr marL="0" indent="0">
              <a:buNone/>
            </a:pPr>
            <a:r>
              <a:rPr lang="en-US" altLang="en-US" sz="2200" dirty="0">
                <a:solidFill>
                  <a:srgbClr val="002060"/>
                </a:solidFill>
                <a:latin typeface="Times New Roman" pitchFamily="18" charset="0"/>
                <a:cs typeface="Times New Roman" pitchFamily="18" charset="0"/>
              </a:rPr>
              <a:t>Features :  	</a:t>
            </a:r>
          </a:p>
          <a:p>
            <a:pPr marL="342900" lvl="0" indent="-342900" algn="just">
              <a:buFont typeface="+mj-lt"/>
              <a:buAutoNum type="arabicPeriod"/>
            </a:pPr>
            <a:r>
              <a:rPr lang="en-IN" sz="2200" dirty="0">
                <a:latin typeface="Times New Roman" pitchFamily="18" charset="0"/>
                <a:cs typeface="Times New Roman" pitchFamily="18" charset="0"/>
              </a:rPr>
              <a:t>Includes a flame sensor, PIR sensor, as well as a gas sensor.</a:t>
            </a:r>
          </a:p>
          <a:p>
            <a:pPr marL="342900" lvl="0" indent="-342900" algn="just">
              <a:buFont typeface="+mj-lt"/>
              <a:buAutoNum type="arabicPeriod"/>
            </a:pPr>
            <a:r>
              <a:rPr lang="en-IN" sz="2200" dirty="0">
                <a:latin typeface="Times New Roman" pitchFamily="18" charset="0"/>
                <a:cs typeface="Times New Roman" pitchFamily="18" charset="0"/>
              </a:rPr>
              <a:t>Also includes CCTV to monitor most prone areas.</a:t>
            </a:r>
          </a:p>
          <a:p>
            <a:pPr marL="342900" lvl="0" indent="-342900" algn="just">
              <a:buFont typeface="+mj-lt"/>
              <a:buAutoNum type="arabicPeriod"/>
            </a:pPr>
            <a:r>
              <a:rPr lang="en-IN" sz="2200" dirty="0">
                <a:latin typeface="Times New Roman" pitchFamily="18" charset="0"/>
                <a:cs typeface="Times New Roman" pitchFamily="18" charset="0"/>
              </a:rPr>
              <a:t>Does not provide any mechanism to tackle a fire.</a:t>
            </a:r>
          </a:p>
        </p:txBody>
      </p:sp>
    </p:spTree>
    <p:extLst>
      <p:ext uri="{BB962C8B-B14F-4D97-AF65-F5344CB8AC3E}">
        <p14:creationId xmlns:p14="http://schemas.microsoft.com/office/powerpoint/2010/main" val="251805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6C585F-0857-2E45-8CC9-31F05F334011}"/>
              </a:ext>
            </a:extLst>
          </p:cNvPr>
          <p:cNvSpPr/>
          <p:nvPr/>
        </p:nvSpPr>
        <p:spPr>
          <a:xfrm>
            <a:off x="1763242" y="200239"/>
            <a:ext cx="8665514"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Hardware and Software Requirements</a:t>
            </a:r>
          </a:p>
        </p:txBody>
      </p:sp>
      <p:sp>
        <p:nvSpPr>
          <p:cNvPr id="7" name="Content Placeholder 2">
            <a:extLst>
              <a:ext uri="{FF2B5EF4-FFF2-40B4-BE49-F238E27FC236}">
                <a16:creationId xmlns:a16="http://schemas.microsoft.com/office/drawing/2014/main" id="{95932E02-97CB-8B42-ADA2-3575C10DE201}"/>
              </a:ext>
            </a:extLst>
          </p:cNvPr>
          <p:cNvSpPr txBox="1">
            <a:spLocks/>
          </p:cNvSpPr>
          <p:nvPr/>
        </p:nvSpPr>
        <p:spPr>
          <a:xfrm>
            <a:off x="499988" y="1126267"/>
            <a:ext cx="11192022" cy="49365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it" sz="2200" b="1" dirty="0">
                <a:latin typeface="Times New Roman" pitchFamily="18" charset="0"/>
                <a:cs typeface="Times New Roman" pitchFamily="18" charset="0"/>
              </a:rPr>
              <a:t>Arduino Mega 2560 REV3 &amp;</a:t>
            </a:r>
            <a:r>
              <a:rPr lang="en-GB" sz="2200" b="1" dirty="0">
                <a:latin typeface="Times New Roman" pitchFamily="18" charset="0"/>
                <a:cs typeface="Times New Roman" pitchFamily="18" charset="0"/>
              </a:rPr>
              <a:t> Arduino Uno REV3</a:t>
            </a:r>
            <a:endParaRPr lang="it" sz="2200" b="1" dirty="0">
              <a:latin typeface="Times New Roman" pitchFamily="18" charset="0"/>
              <a:cs typeface="Times New Roman" pitchFamily="18" charset="0"/>
            </a:endParaRPr>
          </a:p>
          <a:p>
            <a:r>
              <a:rPr lang="en-IN" sz="2200" dirty="0">
                <a:latin typeface="Times New Roman" pitchFamily="18" charset="0"/>
                <a:cs typeface="Times New Roman" pitchFamily="18" charset="0"/>
              </a:rPr>
              <a:t>Microcontroller</a:t>
            </a:r>
          </a:p>
          <a:p>
            <a:r>
              <a:rPr lang="en-IN" sz="2200" dirty="0">
                <a:latin typeface="Times New Roman" pitchFamily="18" charset="0"/>
                <a:cs typeface="Times New Roman" pitchFamily="18" charset="0"/>
              </a:rPr>
              <a:t>Brain of the Project</a:t>
            </a:r>
          </a:p>
          <a:p>
            <a:endParaRPr lang="en-IN" sz="2200" dirty="0">
              <a:latin typeface="Times New Roman" pitchFamily="18" charset="0"/>
              <a:cs typeface="Times New Roman" pitchFamily="18" charset="0"/>
            </a:endParaRPr>
          </a:p>
        </p:txBody>
      </p:sp>
      <p:pic>
        <p:nvPicPr>
          <p:cNvPr id="9" name="Picture 8">
            <a:extLst>
              <a:ext uri="{FF2B5EF4-FFF2-40B4-BE49-F238E27FC236}">
                <a16:creationId xmlns:a16="http://schemas.microsoft.com/office/drawing/2014/main" id="{03475FA5-47D6-C746-8ACF-4EE0937B36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60713" y="2393761"/>
            <a:ext cx="4805795" cy="2982066"/>
          </a:xfrm>
          <a:prstGeom prst="rect">
            <a:avLst/>
          </a:prstGeom>
          <a:noFill/>
          <a:ln>
            <a:noFill/>
          </a:ln>
        </p:spPr>
      </p:pic>
      <p:pic>
        <p:nvPicPr>
          <p:cNvPr id="11" name="Picture 10">
            <a:extLst>
              <a:ext uri="{FF2B5EF4-FFF2-40B4-BE49-F238E27FC236}">
                <a16:creationId xmlns:a16="http://schemas.microsoft.com/office/drawing/2014/main" id="{977D2B4E-675A-2244-AA5B-450E939BE42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25494" y="2421743"/>
            <a:ext cx="4558142" cy="2954084"/>
          </a:xfrm>
          <a:prstGeom prst="rect">
            <a:avLst/>
          </a:prstGeom>
          <a:noFill/>
          <a:ln>
            <a:noFill/>
          </a:ln>
        </p:spPr>
      </p:pic>
    </p:spTree>
    <p:extLst>
      <p:ext uri="{BB962C8B-B14F-4D97-AF65-F5344CB8AC3E}">
        <p14:creationId xmlns:p14="http://schemas.microsoft.com/office/powerpoint/2010/main" val="102988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598" y="973128"/>
            <a:ext cx="10972800" cy="5438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altLang="en-US" sz="2200" b="1" dirty="0">
                <a:latin typeface="Times New Roman" panose="02020603050405020304" pitchFamily="18" charset="0"/>
                <a:cs typeface="Times New Roman" panose="02020603050405020304" pitchFamily="18" charset="0"/>
              </a:rPr>
              <a:t>Introduction</a:t>
            </a:r>
          </a:p>
          <a:p>
            <a:pPr algn="just">
              <a:buFont typeface="Wingdings" panose="05000000000000000000" pitchFamily="2" charset="2"/>
              <a:buChar char="Ø"/>
            </a:pPr>
            <a:r>
              <a:rPr lang="en-US" altLang="en-US" sz="2200" b="1" dirty="0">
                <a:latin typeface="Times New Roman" panose="02020603050405020304" pitchFamily="18" charset="0"/>
                <a:cs typeface="Times New Roman" panose="02020603050405020304" pitchFamily="18" charset="0"/>
              </a:rPr>
              <a:t>Problem Statement</a:t>
            </a:r>
          </a:p>
          <a:p>
            <a:pPr algn="just">
              <a:buFont typeface="Wingdings" panose="05000000000000000000" pitchFamily="2" charset="2"/>
              <a:buChar char="Ø"/>
            </a:pPr>
            <a:r>
              <a:rPr lang="en-US" altLang="en-US" sz="2200" b="1" dirty="0">
                <a:latin typeface="Times New Roman" panose="02020603050405020304" pitchFamily="18" charset="0"/>
                <a:cs typeface="Times New Roman" panose="02020603050405020304" pitchFamily="18" charset="0"/>
              </a:rPr>
              <a:t>Proposed Solution</a:t>
            </a:r>
          </a:p>
          <a:p>
            <a:pPr algn="just">
              <a:buFont typeface="Wingdings" panose="05000000000000000000" pitchFamily="2" charset="2"/>
              <a:buChar char="Ø"/>
            </a:pPr>
            <a:r>
              <a:rPr lang="en-US" altLang="en-US" sz="2200" b="1" dirty="0">
                <a:latin typeface="Times New Roman" panose="02020603050405020304" pitchFamily="18" charset="0"/>
                <a:cs typeface="Times New Roman" panose="02020603050405020304" pitchFamily="18" charset="0"/>
              </a:rPr>
              <a:t>Literature Survey</a:t>
            </a:r>
          </a:p>
          <a:p>
            <a:pPr algn="just">
              <a:buFont typeface="Wingdings" panose="05000000000000000000" pitchFamily="2" charset="2"/>
              <a:buChar char="Ø"/>
            </a:pPr>
            <a:r>
              <a:rPr lang="en-US" altLang="en-US" sz="2200" b="1" dirty="0">
                <a:latin typeface="Times New Roman" panose="02020603050405020304" pitchFamily="18" charset="0"/>
                <a:cs typeface="Times New Roman" panose="02020603050405020304" pitchFamily="18" charset="0"/>
              </a:rPr>
              <a:t>Hardware &amp; Software Requirement</a:t>
            </a:r>
            <a:endParaRPr lang="en-US" alt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US" sz="2200" b="1" dirty="0">
                <a:latin typeface="Times New Roman" panose="02020603050405020304" pitchFamily="18" charset="0"/>
                <a:cs typeface="Times New Roman" panose="02020603050405020304" pitchFamily="18" charset="0"/>
              </a:rPr>
              <a:t>System Design </a:t>
            </a:r>
          </a:p>
          <a:p>
            <a:pPr algn="just">
              <a:buFont typeface="Wingdings" panose="05000000000000000000" pitchFamily="2" charset="2"/>
              <a:buChar char="Ø"/>
            </a:pPr>
            <a:r>
              <a:rPr lang="en-US" sz="2200" b="1" dirty="0">
                <a:latin typeface="Times New Roman" panose="02020603050405020304" pitchFamily="18" charset="0"/>
                <a:ea typeface="Verdana" panose="020B0604030504040204" pitchFamily="34" charset="0"/>
                <a:cs typeface="Times New Roman" panose="02020603050405020304" pitchFamily="18" charset="0"/>
              </a:rPr>
              <a:t>System Implementation </a:t>
            </a:r>
          </a:p>
          <a:p>
            <a:pPr algn="just">
              <a:buFont typeface="Wingdings" panose="05000000000000000000" pitchFamily="2" charset="2"/>
              <a:buChar char="Ø"/>
            </a:pPr>
            <a:r>
              <a:rPr lang="en-US" sz="2200" b="1" dirty="0">
                <a:latin typeface="Times New Roman" panose="02020603050405020304" pitchFamily="18" charset="0"/>
                <a:ea typeface="Verdana" panose="020B0604030504040204" pitchFamily="34" charset="0"/>
                <a:cs typeface="Times New Roman" panose="02020603050405020304" pitchFamily="18" charset="0"/>
              </a:rPr>
              <a:t>System Testing &amp; Validation </a:t>
            </a:r>
          </a:p>
          <a:p>
            <a:pPr algn="just">
              <a:buFont typeface="Wingdings" panose="05000000000000000000" pitchFamily="2" charset="2"/>
              <a:buChar char="Ø"/>
            </a:pPr>
            <a:r>
              <a:rPr lang="en-US" sz="2200" b="1" dirty="0">
                <a:latin typeface="Times New Roman" panose="02020603050405020304" pitchFamily="18" charset="0"/>
                <a:ea typeface="Verdana" panose="020B0604030504040204" pitchFamily="34" charset="0"/>
                <a:cs typeface="Times New Roman" panose="02020603050405020304" pitchFamily="18" charset="0"/>
              </a:rPr>
              <a:t>Conclusion &amp; Futures Scope</a:t>
            </a:r>
          </a:p>
          <a:p>
            <a:pPr algn="just">
              <a:buFont typeface="Wingdings" panose="05000000000000000000" pitchFamily="2" charset="2"/>
              <a:buChar char="Ø"/>
            </a:pPr>
            <a:r>
              <a:rPr lang="en-US" sz="2200" b="1" dirty="0">
                <a:latin typeface="Times New Roman" panose="02020603050405020304" pitchFamily="18" charset="0"/>
                <a:ea typeface="Verdana" panose="020B0604030504040204" pitchFamily="34" charset="0"/>
                <a:cs typeface="Times New Roman" panose="02020603050405020304" pitchFamily="18" charset="0"/>
              </a:rPr>
              <a:t>References</a:t>
            </a:r>
          </a:p>
          <a:p>
            <a:pPr algn="just">
              <a:buFont typeface="Wingdings" panose="05000000000000000000" pitchFamily="2" charset="2"/>
              <a:buChar char="Ø"/>
            </a:pPr>
            <a:r>
              <a:rPr lang="en-US" sz="2200" b="1" dirty="0">
                <a:latin typeface="Times New Roman" panose="02020603050405020304" pitchFamily="18" charset="0"/>
                <a:ea typeface="Verdana" panose="020B0604030504040204" pitchFamily="34" charset="0"/>
                <a:cs typeface="Times New Roman" panose="02020603050405020304" pitchFamily="18" charset="0"/>
              </a:rPr>
              <a:t>Paper Publication Details</a:t>
            </a: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4987206" y="198347"/>
            <a:ext cx="2217585"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solidFill>
                  <a:srgbClr val="C00000"/>
                </a:solidFill>
                <a:latin typeface="Times New Roman" panose="02020603050405020304" pitchFamily="18" charset="0"/>
                <a:cs typeface="Times New Roman" panose="02020603050405020304" pitchFamily="18" charset="0"/>
              </a:rPr>
              <a:t>Agenda</a:t>
            </a:r>
          </a:p>
        </p:txBody>
      </p:sp>
    </p:spTree>
    <p:extLst>
      <p:ext uri="{BB962C8B-B14F-4D97-AF65-F5344CB8AC3E}">
        <p14:creationId xmlns:p14="http://schemas.microsoft.com/office/powerpoint/2010/main" val="305881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6C585F-0857-2E45-8CC9-31F05F334011}"/>
              </a:ext>
            </a:extLst>
          </p:cNvPr>
          <p:cNvSpPr/>
          <p:nvPr/>
        </p:nvSpPr>
        <p:spPr>
          <a:xfrm>
            <a:off x="1763242" y="200239"/>
            <a:ext cx="8665514"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Hardware and Software Requirements</a:t>
            </a:r>
          </a:p>
        </p:txBody>
      </p:sp>
      <p:sp>
        <p:nvSpPr>
          <p:cNvPr id="7" name="Content Placeholder 2">
            <a:extLst>
              <a:ext uri="{FF2B5EF4-FFF2-40B4-BE49-F238E27FC236}">
                <a16:creationId xmlns:a16="http://schemas.microsoft.com/office/drawing/2014/main" id="{95932E02-97CB-8B42-ADA2-3575C10DE201}"/>
              </a:ext>
            </a:extLst>
          </p:cNvPr>
          <p:cNvSpPr txBox="1">
            <a:spLocks/>
          </p:cNvSpPr>
          <p:nvPr/>
        </p:nvSpPr>
        <p:spPr>
          <a:xfrm>
            <a:off x="499988" y="1330035"/>
            <a:ext cx="11192022" cy="43854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latin typeface="Times New Roman" pitchFamily="18" charset="0"/>
                <a:cs typeface="Times New Roman" pitchFamily="18" charset="0"/>
              </a:rPr>
              <a:t>2. MQ2 Gas Sensor</a:t>
            </a:r>
          </a:p>
          <a:p>
            <a:r>
              <a:rPr lang="en-IN" sz="2200" dirty="0">
                <a:latin typeface="Times New Roman" pitchFamily="18" charset="0"/>
                <a:cs typeface="Times New Roman" pitchFamily="18" charset="0"/>
              </a:rPr>
              <a:t>Detecting Gas Leakage</a:t>
            </a:r>
          </a:p>
          <a:p>
            <a:r>
              <a:rPr lang="en-IN" sz="2200" dirty="0">
                <a:latin typeface="Times New Roman" pitchFamily="18" charset="0"/>
                <a:cs typeface="Times New Roman" pitchFamily="18" charset="0"/>
              </a:rPr>
              <a:t>Combustible Gas And Smoke Detection</a:t>
            </a:r>
          </a:p>
          <a:p>
            <a:endParaRPr lang="en-IN" sz="2200" dirty="0">
              <a:latin typeface="Times New Roman" pitchFamily="18" charset="0"/>
              <a:cs typeface="Times New Roman" pitchFamily="18" charset="0"/>
            </a:endParaRPr>
          </a:p>
          <a:p>
            <a:pPr marL="0" indent="0">
              <a:buNone/>
            </a:pPr>
            <a:endParaRPr lang="en-IN" sz="2200" dirty="0">
              <a:latin typeface="Times New Roman" pitchFamily="18" charset="0"/>
              <a:cs typeface="Times New Roman" pitchFamily="18" charset="0"/>
            </a:endParaRPr>
          </a:p>
          <a:p>
            <a:pPr marL="0" indent="0">
              <a:buNone/>
            </a:pPr>
            <a:r>
              <a:rPr lang="en-IN" sz="2200" b="1" dirty="0">
                <a:latin typeface="Times New Roman" pitchFamily="18" charset="0"/>
                <a:cs typeface="Times New Roman" pitchFamily="18" charset="0"/>
              </a:rPr>
              <a:t>3. Flame Sensor</a:t>
            </a:r>
          </a:p>
          <a:p>
            <a:r>
              <a:rPr lang="en-IN" sz="2200" dirty="0">
                <a:latin typeface="Times New Roman" pitchFamily="18" charset="0"/>
                <a:cs typeface="Times New Roman" pitchFamily="18" charset="0"/>
              </a:rPr>
              <a:t>Sensitive To Infrared Radiation</a:t>
            </a:r>
          </a:p>
          <a:p>
            <a:r>
              <a:rPr lang="en-GB" sz="2200" dirty="0">
                <a:latin typeface="Times New Roman" pitchFamily="18" charset="0"/>
                <a:cs typeface="Times New Roman" pitchFamily="18" charset="0"/>
              </a:rPr>
              <a:t>Locating The Source Of Fire</a:t>
            </a:r>
            <a:endParaRPr lang="en-IN" sz="2200" dirty="0">
              <a:latin typeface="Times New Roman" pitchFamily="18" charset="0"/>
              <a:cs typeface="Times New Roman" pitchFamily="18" charset="0"/>
            </a:endParaRPr>
          </a:p>
        </p:txBody>
      </p:sp>
      <p:pic>
        <p:nvPicPr>
          <p:cNvPr id="12" name="Picture 11">
            <a:extLst>
              <a:ext uri="{FF2B5EF4-FFF2-40B4-BE49-F238E27FC236}">
                <a16:creationId xmlns:a16="http://schemas.microsoft.com/office/drawing/2014/main" id="{A6720CB3-ABF1-E64F-937E-C6C56C736D4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56764" y="1449389"/>
            <a:ext cx="3366597" cy="1574304"/>
          </a:xfrm>
          <a:prstGeom prst="rect">
            <a:avLst/>
          </a:prstGeom>
          <a:noFill/>
          <a:ln>
            <a:noFill/>
          </a:ln>
        </p:spPr>
      </p:pic>
      <p:pic>
        <p:nvPicPr>
          <p:cNvPr id="13" name="Picture 12">
            <a:extLst>
              <a:ext uri="{FF2B5EF4-FFF2-40B4-BE49-F238E27FC236}">
                <a16:creationId xmlns:a16="http://schemas.microsoft.com/office/drawing/2014/main" id="{32533C66-A57E-EE4E-B738-546B2C131E4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4066" y="3582422"/>
            <a:ext cx="3071992" cy="1843654"/>
          </a:xfrm>
          <a:prstGeom prst="rect">
            <a:avLst/>
          </a:prstGeom>
          <a:noFill/>
          <a:ln>
            <a:noFill/>
          </a:ln>
        </p:spPr>
      </p:pic>
    </p:spTree>
    <p:extLst>
      <p:ext uri="{BB962C8B-B14F-4D97-AF65-F5344CB8AC3E}">
        <p14:creationId xmlns:p14="http://schemas.microsoft.com/office/powerpoint/2010/main" val="86806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6C585F-0857-2E45-8CC9-31F05F334011}"/>
              </a:ext>
            </a:extLst>
          </p:cNvPr>
          <p:cNvSpPr/>
          <p:nvPr/>
        </p:nvSpPr>
        <p:spPr>
          <a:xfrm>
            <a:off x="1763242" y="200239"/>
            <a:ext cx="8665514"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Hardware and Software Requirements</a:t>
            </a:r>
          </a:p>
        </p:txBody>
      </p:sp>
      <p:sp>
        <p:nvSpPr>
          <p:cNvPr id="7" name="Content Placeholder 2">
            <a:extLst>
              <a:ext uri="{FF2B5EF4-FFF2-40B4-BE49-F238E27FC236}">
                <a16:creationId xmlns:a16="http://schemas.microsoft.com/office/drawing/2014/main" id="{95932E02-97CB-8B42-ADA2-3575C10DE201}"/>
              </a:ext>
            </a:extLst>
          </p:cNvPr>
          <p:cNvSpPr txBox="1">
            <a:spLocks/>
          </p:cNvSpPr>
          <p:nvPr/>
        </p:nvSpPr>
        <p:spPr>
          <a:xfrm>
            <a:off x="499988" y="1365417"/>
            <a:ext cx="11192022" cy="43500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latin typeface="Times New Roman" pitchFamily="18" charset="0"/>
                <a:cs typeface="Times New Roman" pitchFamily="18" charset="0"/>
              </a:rPr>
              <a:t>4. PIR Sensor</a:t>
            </a:r>
          </a:p>
          <a:p>
            <a:r>
              <a:rPr lang="en-IN" sz="2200" dirty="0">
                <a:latin typeface="Times New Roman" pitchFamily="18" charset="0"/>
                <a:cs typeface="Times New Roman" pitchFamily="18" charset="0"/>
              </a:rPr>
              <a:t>Passive Infrared Sensor</a:t>
            </a:r>
          </a:p>
          <a:p>
            <a:r>
              <a:rPr lang="en-IN" sz="2200" dirty="0">
                <a:latin typeface="Times New Roman" pitchFamily="18" charset="0"/>
                <a:cs typeface="Times New Roman" pitchFamily="18" charset="0"/>
              </a:rPr>
              <a:t>Sense Motion </a:t>
            </a:r>
          </a:p>
          <a:p>
            <a:r>
              <a:rPr lang="en-GB" sz="2200" dirty="0">
                <a:latin typeface="Times New Roman" pitchFamily="18" charset="0"/>
                <a:cs typeface="Times New Roman" pitchFamily="18" charset="0"/>
              </a:rPr>
              <a:t>Small, Inexpensive, Low-powered &amp; Easy To Use</a:t>
            </a:r>
          </a:p>
          <a:p>
            <a:pPr marL="0" indent="0">
              <a:buNone/>
            </a:pPr>
            <a:endParaRPr lang="en-IN" sz="2200" dirty="0">
              <a:latin typeface="Times New Roman" pitchFamily="18" charset="0"/>
              <a:cs typeface="Times New Roman" pitchFamily="18" charset="0"/>
            </a:endParaRPr>
          </a:p>
          <a:p>
            <a:pPr marL="0" indent="0">
              <a:buNone/>
            </a:pPr>
            <a:r>
              <a:rPr lang="en-IN" sz="2200" b="1" dirty="0">
                <a:latin typeface="Times New Roman" pitchFamily="18" charset="0"/>
                <a:cs typeface="Times New Roman" pitchFamily="18" charset="0"/>
              </a:rPr>
              <a:t>5. Fire Extinguisher </a:t>
            </a:r>
          </a:p>
          <a:p>
            <a:r>
              <a:rPr lang="en-IN" sz="2200" dirty="0">
                <a:latin typeface="Times New Roman" pitchFamily="18" charset="0"/>
                <a:cs typeface="Times New Roman" pitchFamily="18" charset="0"/>
              </a:rPr>
              <a:t>External Fire Safety System</a:t>
            </a:r>
          </a:p>
        </p:txBody>
      </p:sp>
      <p:pic>
        <p:nvPicPr>
          <p:cNvPr id="9" name="Picture 8">
            <a:extLst>
              <a:ext uri="{FF2B5EF4-FFF2-40B4-BE49-F238E27FC236}">
                <a16:creationId xmlns:a16="http://schemas.microsoft.com/office/drawing/2014/main" id="{321FCFC9-B9EA-8C45-AF32-C34470050C3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98232" y="1280390"/>
            <a:ext cx="2428204" cy="1979611"/>
          </a:xfrm>
          <a:prstGeom prst="rect">
            <a:avLst/>
          </a:prstGeom>
          <a:noFill/>
          <a:ln>
            <a:noFill/>
          </a:ln>
        </p:spPr>
      </p:pic>
      <p:pic>
        <p:nvPicPr>
          <p:cNvPr id="11" name="Picture 10">
            <a:extLst>
              <a:ext uri="{FF2B5EF4-FFF2-40B4-BE49-F238E27FC236}">
                <a16:creationId xmlns:a16="http://schemas.microsoft.com/office/drawing/2014/main" id="{740A4A50-DEA0-A442-A8E2-66127057227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8232" y="3429000"/>
            <a:ext cx="2659784" cy="2694709"/>
          </a:xfrm>
          <a:prstGeom prst="rect">
            <a:avLst/>
          </a:prstGeom>
          <a:noFill/>
          <a:ln>
            <a:noFill/>
          </a:ln>
        </p:spPr>
      </p:pic>
    </p:spTree>
    <p:extLst>
      <p:ext uri="{BB962C8B-B14F-4D97-AF65-F5344CB8AC3E}">
        <p14:creationId xmlns:p14="http://schemas.microsoft.com/office/powerpoint/2010/main" val="348001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6C585F-0857-2E45-8CC9-31F05F334011}"/>
              </a:ext>
            </a:extLst>
          </p:cNvPr>
          <p:cNvSpPr/>
          <p:nvPr/>
        </p:nvSpPr>
        <p:spPr>
          <a:xfrm>
            <a:off x="1763242" y="200239"/>
            <a:ext cx="8665514"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Hardware and Software Requirements</a:t>
            </a:r>
          </a:p>
        </p:txBody>
      </p:sp>
      <p:sp>
        <p:nvSpPr>
          <p:cNvPr id="7" name="Content Placeholder 2">
            <a:extLst>
              <a:ext uri="{FF2B5EF4-FFF2-40B4-BE49-F238E27FC236}">
                <a16:creationId xmlns:a16="http://schemas.microsoft.com/office/drawing/2014/main" id="{95932E02-97CB-8B42-ADA2-3575C10DE201}"/>
              </a:ext>
            </a:extLst>
          </p:cNvPr>
          <p:cNvSpPr txBox="1">
            <a:spLocks/>
          </p:cNvSpPr>
          <p:nvPr/>
        </p:nvSpPr>
        <p:spPr>
          <a:xfrm>
            <a:off x="499988" y="1260764"/>
            <a:ext cx="11192022" cy="44546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latin typeface="Times New Roman" pitchFamily="18" charset="0"/>
                <a:cs typeface="Times New Roman" pitchFamily="18" charset="0"/>
              </a:rPr>
              <a:t>6. 16x2 LCD Display</a:t>
            </a:r>
          </a:p>
          <a:p>
            <a:r>
              <a:rPr lang="en-IN" sz="2200" dirty="0">
                <a:latin typeface="Times New Roman" pitchFamily="18" charset="0"/>
                <a:cs typeface="Times New Roman" pitchFamily="18" charset="0"/>
              </a:rPr>
              <a:t>Liquid Crystal Display</a:t>
            </a:r>
          </a:p>
          <a:p>
            <a:r>
              <a:rPr lang="en-IN" sz="2200" dirty="0">
                <a:latin typeface="Times New Roman" pitchFamily="18" charset="0"/>
                <a:cs typeface="Times New Roman" pitchFamily="18" charset="0"/>
              </a:rPr>
              <a:t>Flat-panel Screen</a:t>
            </a:r>
          </a:p>
          <a:p>
            <a:endParaRPr lang="en-IN" sz="2200" dirty="0">
              <a:latin typeface="Times New Roman" pitchFamily="18" charset="0"/>
              <a:cs typeface="Times New Roman" pitchFamily="18" charset="0"/>
            </a:endParaRPr>
          </a:p>
          <a:p>
            <a:pPr marL="0" indent="0">
              <a:buNone/>
            </a:pPr>
            <a:endParaRPr lang="en-IN" sz="2200" dirty="0">
              <a:latin typeface="Times New Roman" pitchFamily="18" charset="0"/>
              <a:cs typeface="Times New Roman" pitchFamily="18" charset="0"/>
            </a:endParaRPr>
          </a:p>
          <a:p>
            <a:pPr marL="0" indent="0">
              <a:buNone/>
            </a:pPr>
            <a:r>
              <a:rPr lang="en-IN" sz="2200" b="1" dirty="0">
                <a:latin typeface="Times New Roman" pitchFamily="18" charset="0"/>
                <a:cs typeface="Times New Roman" pitchFamily="18" charset="0"/>
              </a:rPr>
              <a:t>7. CCTV</a:t>
            </a:r>
          </a:p>
          <a:p>
            <a:r>
              <a:rPr lang="en-IN" sz="2200" dirty="0">
                <a:latin typeface="Times New Roman" pitchFamily="18" charset="0"/>
                <a:cs typeface="Times New Roman" pitchFamily="18" charset="0"/>
              </a:rPr>
              <a:t>Closed Circuit Television</a:t>
            </a:r>
          </a:p>
          <a:p>
            <a:r>
              <a:rPr lang="en-IN" sz="2200" dirty="0">
                <a:latin typeface="Times New Roman" pitchFamily="18" charset="0"/>
                <a:cs typeface="Times New Roman" pitchFamily="18" charset="0"/>
              </a:rPr>
              <a:t>Video Surveillance</a:t>
            </a:r>
          </a:p>
        </p:txBody>
      </p:sp>
      <p:pic>
        <p:nvPicPr>
          <p:cNvPr id="9" name="Picture 8">
            <a:extLst>
              <a:ext uri="{FF2B5EF4-FFF2-40B4-BE49-F238E27FC236}">
                <a16:creationId xmlns:a16="http://schemas.microsoft.com/office/drawing/2014/main" id="{D3032338-45CC-8640-AFF5-94D6926DDE9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39643" y="1077124"/>
            <a:ext cx="3310457" cy="2294083"/>
          </a:xfrm>
          <a:prstGeom prst="rect">
            <a:avLst/>
          </a:prstGeom>
          <a:noFill/>
          <a:ln>
            <a:noFill/>
          </a:ln>
        </p:spPr>
      </p:pic>
      <p:pic>
        <p:nvPicPr>
          <p:cNvPr id="11" name="Picture 10">
            <a:extLst>
              <a:ext uri="{FF2B5EF4-FFF2-40B4-BE49-F238E27FC236}">
                <a16:creationId xmlns:a16="http://schemas.microsoft.com/office/drawing/2014/main" id="{4A21F62E-C519-744A-AE35-2AC23634D8E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007928" y="3743472"/>
            <a:ext cx="2420828" cy="1665139"/>
          </a:xfrm>
          <a:prstGeom prst="rect">
            <a:avLst/>
          </a:prstGeom>
          <a:noFill/>
          <a:ln>
            <a:noFill/>
          </a:ln>
        </p:spPr>
      </p:pic>
    </p:spTree>
    <p:extLst>
      <p:ext uri="{BB962C8B-B14F-4D97-AF65-F5344CB8AC3E}">
        <p14:creationId xmlns:p14="http://schemas.microsoft.com/office/powerpoint/2010/main" val="91145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6C585F-0857-2E45-8CC9-31F05F334011}"/>
              </a:ext>
            </a:extLst>
          </p:cNvPr>
          <p:cNvSpPr/>
          <p:nvPr/>
        </p:nvSpPr>
        <p:spPr>
          <a:xfrm>
            <a:off x="1763242" y="200239"/>
            <a:ext cx="8665514"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Hardware and Software Requirements</a:t>
            </a:r>
          </a:p>
        </p:txBody>
      </p:sp>
      <p:sp>
        <p:nvSpPr>
          <p:cNvPr id="7" name="Content Placeholder 2">
            <a:extLst>
              <a:ext uri="{FF2B5EF4-FFF2-40B4-BE49-F238E27FC236}">
                <a16:creationId xmlns:a16="http://schemas.microsoft.com/office/drawing/2014/main" id="{95932E02-97CB-8B42-ADA2-3575C10DE201}"/>
              </a:ext>
            </a:extLst>
          </p:cNvPr>
          <p:cNvSpPr txBox="1">
            <a:spLocks/>
          </p:cNvSpPr>
          <p:nvPr/>
        </p:nvSpPr>
        <p:spPr>
          <a:xfrm>
            <a:off x="499988" y="1289463"/>
            <a:ext cx="11192022" cy="44259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latin typeface="Times New Roman" pitchFamily="18" charset="0"/>
                <a:cs typeface="Times New Roman" pitchFamily="18" charset="0"/>
              </a:rPr>
              <a:t>8. SG90 Servo Motor</a:t>
            </a:r>
          </a:p>
          <a:p>
            <a:r>
              <a:rPr lang="en-GB" sz="2200" dirty="0">
                <a:latin typeface="Times New Roman" pitchFamily="18" charset="0"/>
                <a:cs typeface="Times New Roman" pitchFamily="18" charset="0"/>
              </a:rPr>
              <a:t>Precisely Move Or Rotate An Object</a:t>
            </a:r>
          </a:p>
          <a:p>
            <a:r>
              <a:rPr lang="en-IN" sz="2200" dirty="0">
                <a:latin typeface="Times New Roman" pitchFamily="18" charset="0"/>
                <a:cs typeface="Times New Roman" pitchFamily="18" charset="0"/>
              </a:rPr>
              <a:t>Servo Mechanism</a:t>
            </a:r>
          </a:p>
          <a:p>
            <a:pPr marL="0" indent="0">
              <a:buNone/>
            </a:pPr>
            <a:endParaRPr lang="en-IN" sz="2200" dirty="0">
              <a:latin typeface="Times New Roman" pitchFamily="18" charset="0"/>
              <a:cs typeface="Times New Roman" pitchFamily="18" charset="0"/>
            </a:endParaRPr>
          </a:p>
          <a:p>
            <a:pPr marL="0" indent="0">
              <a:buNone/>
            </a:pPr>
            <a:endParaRPr lang="en-IN" sz="2200" dirty="0">
              <a:latin typeface="Times New Roman" pitchFamily="18" charset="0"/>
              <a:cs typeface="Times New Roman" pitchFamily="18" charset="0"/>
            </a:endParaRPr>
          </a:p>
          <a:p>
            <a:pPr marL="0" indent="0">
              <a:buNone/>
            </a:pPr>
            <a:endParaRPr lang="en-IN" sz="2200" dirty="0">
              <a:latin typeface="Times New Roman" pitchFamily="18" charset="0"/>
              <a:cs typeface="Times New Roman" pitchFamily="18" charset="0"/>
            </a:endParaRPr>
          </a:p>
          <a:p>
            <a:pPr marL="0" indent="0">
              <a:buNone/>
            </a:pPr>
            <a:r>
              <a:rPr lang="en-IN" sz="2200" b="1" dirty="0">
                <a:latin typeface="Times New Roman" pitchFamily="18" charset="0"/>
                <a:cs typeface="Times New Roman" pitchFamily="18" charset="0"/>
              </a:rPr>
              <a:t>9. MFRC-522 RC522 RFID</a:t>
            </a:r>
          </a:p>
          <a:p>
            <a:r>
              <a:rPr lang="en-IN" sz="2200" dirty="0">
                <a:latin typeface="Times New Roman" pitchFamily="18" charset="0"/>
                <a:cs typeface="Times New Roman" pitchFamily="18" charset="0"/>
              </a:rPr>
              <a:t>Radio Frequency Identification (RFID)</a:t>
            </a:r>
          </a:p>
        </p:txBody>
      </p:sp>
      <p:pic>
        <p:nvPicPr>
          <p:cNvPr id="9" name="Picture 8">
            <a:extLst>
              <a:ext uri="{FF2B5EF4-FFF2-40B4-BE49-F238E27FC236}">
                <a16:creationId xmlns:a16="http://schemas.microsoft.com/office/drawing/2014/main" id="{FE1E972B-B1FB-0847-BD44-9A16FEA516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90498" y="1142545"/>
            <a:ext cx="3006407" cy="2377210"/>
          </a:xfrm>
          <a:prstGeom prst="rect">
            <a:avLst/>
          </a:prstGeom>
          <a:noFill/>
          <a:ln>
            <a:noFill/>
          </a:ln>
        </p:spPr>
      </p:pic>
      <p:pic>
        <p:nvPicPr>
          <p:cNvPr id="11" name="Picture 10">
            <a:extLst>
              <a:ext uri="{FF2B5EF4-FFF2-40B4-BE49-F238E27FC236}">
                <a16:creationId xmlns:a16="http://schemas.microsoft.com/office/drawing/2014/main" id="{E81A5075-ED0B-7E4D-B2EF-17105C7128B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2023" y="3822454"/>
            <a:ext cx="3006407" cy="2377209"/>
          </a:xfrm>
          <a:prstGeom prst="rect">
            <a:avLst/>
          </a:prstGeom>
          <a:noFill/>
          <a:ln>
            <a:noFill/>
          </a:ln>
        </p:spPr>
      </p:pic>
    </p:spTree>
    <p:extLst>
      <p:ext uri="{BB962C8B-B14F-4D97-AF65-F5344CB8AC3E}">
        <p14:creationId xmlns:p14="http://schemas.microsoft.com/office/powerpoint/2010/main" val="378601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500"/>
                                        <p:tgtEl>
                                          <p:spTgt spid="7">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fade">
                                      <p:cBhvr>
                                        <p:cTn id="24" dur="500"/>
                                        <p:tgtEl>
                                          <p:spTgt spid="7">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6C585F-0857-2E45-8CC9-31F05F334011}"/>
              </a:ext>
            </a:extLst>
          </p:cNvPr>
          <p:cNvSpPr/>
          <p:nvPr/>
        </p:nvSpPr>
        <p:spPr>
          <a:xfrm>
            <a:off x="1763242" y="200239"/>
            <a:ext cx="8665514"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Hardware and Software Requirements</a:t>
            </a:r>
          </a:p>
        </p:txBody>
      </p:sp>
      <p:sp>
        <p:nvSpPr>
          <p:cNvPr id="7" name="Content Placeholder 2">
            <a:extLst>
              <a:ext uri="{FF2B5EF4-FFF2-40B4-BE49-F238E27FC236}">
                <a16:creationId xmlns:a16="http://schemas.microsoft.com/office/drawing/2014/main" id="{95932E02-97CB-8B42-ADA2-3575C10DE201}"/>
              </a:ext>
            </a:extLst>
          </p:cNvPr>
          <p:cNvSpPr txBox="1">
            <a:spLocks/>
          </p:cNvSpPr>
          <p:nvPr/>
        </p:nvSpPr>
        <p:spPr>
          <a:xfrm>
            <a:off x="499988" y="1385455"/>
            <a:ext cx="11192022" cy="433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latin typeface="Times New Roman" pitchFamily="18" charset="0"/>
                <a:cs typeface="Times New Roman" pitchFamily="18" charset="0"/>
              </a:rPr>
              <a:t>10. LEDs</a:t>
            </a:r>
          </a:p>
          <a:p>
            <a:r>
              <a:rPr lang="en-IN" sz="2200" dirty="0">
                <a:latin typeface="Times New Roman" pitchFamily="18" charset="0"/>
                <a:cs typeface="Times New Roman" pitchFamily="18" charset="0"/>
              </a:rPr>
              <a:t>Light Emitting Diode</a:t>
            </a:r>
          </a:p>
          <a:p>
            <a:endParaRPr lang="en-IN" sz="2200" dirty="0">
              <a:latin typeface="Times New Roman" pitchFamily="18" charset="0"/>
              <a:cs typeface="Times New Roman" pitchFamily="18" charset="0"/>
            </a:endParaRPr>
          </a:p>
          <a:p>
            <a:pPr marL="0" indent="0">
              <a:buNone/>
            </a:pPr>
            <a:endParaRPr lang="en-IN" sz="2200" dirty="0">
              <a:latin typeface="Times New Roman" pitchFamily="18" charset="0"/>
              <a:cs typeface="Times New Roman" pitchFamily="18" charset="0"/>
            </a:endParaRPr>
          </a:p>
          <a:p>
            <a:pPr marL="0" indent="0">
              <a:buNone/>
            </a:pPr>
            <a:endParaRPr lang="en-IN" sz="2200" dirty="0">
              <a:latin typeface="Times New Roman" pitchFamily="18" charset="0"/>
              <a:cs typeface="Times New Roman" pitchFamily="18" charset="0"/>
            </a:endParaRPr>
          </a:p>
          <a:p>
            <a:pPr marL="0" indent="0">
              <a:buNone/>
            </a:pPr>
            <a:r>
              <a:rPr lang="en-IN" sz="2200" b="1" dirty="0">
                <a:latin typeface="Times New Roman" pitchFamily="18" charset="0"/>
                <a:cs typeface="Times New Roman" pitchFamily="18" charset="0"/>
              </a:rPr>
              <a:t>11. Breadboard</a:t>
            </a:r>
          </a:p>
          <a:p>
            <a:r>
              <a:rPr lang="en-IN" sz="2200" dirty="0">
                <a:latin typeface="Times New Roman" pitchFamily="18" charset="0"/>
                <a:cs typeface="Times New Roman" pitchFamily="18" charset="0"/>
              </a:rPr>
              <a:t>Rectangular Plastic Board</a:t>
            </a:r>
          </a:p>
        </p:txBody>
      </p:sp>
      <p:pic>
        <p:nvPicPr>
          <p:cNvPr id="9" name="Picture 8">
            <a:extLst>
              <a:ext uri="{FF2B5EF4-FFF2-40B4-BE49-F238E27FC236}">
                <a16:creationId xmlns:a16="http://schemas.microsoft.com/office/drawing/2014/main" id="{D9A7F859-F4B8-B041-A44A-B266132E102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6714" y="1191491"/>
            <a:ext cx="2496316" cy="1884218"/>
          </a:xfrm>
          <a:prstGeom prst="rect">
            <a:avLst/>
          </a:prstGeom>
          <a:noFill/>
          <a:ln>
            <a:noFill/>
          </a:ln>
        </p:spPr>
      </p:pic>
      <p:pic>
        <p:nvPicPr>
          <p:cNvPr id="11" name="Picture 10">
            <a:extLst>
              <a:ext uri="{FF2B5EF4-FFF2-40B4-BE49-F238E27FC236}">
                <a16:creationId xmlns:a16="http://schemas.microsoft.com/office/drawing/2014/main" id="{D34444FC-C089-C645-BA94-522044C1B20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41793" y="3380146"/>
            <a:ext cx="2906157" cy="2446630"/>
          </a:xfrm>
          <a:prstGeom prst="rect">
            <a:avLst/>
          </a:prstGeom>
          <a:noFill/>
          <a:ln>
            <a:noFill/>
          </a:ln>
        </p:spPr>
      </p:pic>
    </p:spTree>
    <p:extLst>
      <p:ext uri="{BB962C8B-B14F-4D97-AF65-F5344CB8AC3E}">
        <p14:creationId xmlns:p14="http://schemas.microsoft.com/office/powerpoint/2010/main" val="389919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fade">
                                      <p:cBhvr>
                                        <p:cTn id="18" dur="500"/>
                                        <p:tgtEl>
                                          <p:spTgt spid="7">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500"/>
                                        <p:tgtEl>
                                          <p:spTgt spid="7">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6C585F-0857-2E45-8CC9-31F05F334011}"/>
              </a:ext>
            </a:extLst>
          </p:cNvPr>
          <p:cNvSpPr/>
          <p:nvPr/>
        </p:nvSpPr>
        <p:spPr>
          <a:xfrm>
            <a:off x="1763242" y="200239"/>
            <a:ext cx="8665514"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Hardware and Software Requirements</a:t>
            </a:r>
          </a:p>
        </p:txBody>
      </p:sp>
      <p:sp>
        <p:nvSpPr>
          <p:cNvPr id="7" name="Content Placeholder 2">
            <a:extLst>
              <a:ext uri="{FF2B5EF4-FFF2-40B4-BE49-F238E27FC236}">
                <a16:creationId xmlns:a16="http://schemas.microsoft.com/office/drawing/2014/main" id="{95932E02-97CB-8B42-ADA2-3575C10DE201}"/>
              </a:ext>
            </a:extLst>
          </p:cNvPr>
          <p:cNvSpPr txBox="1">
            <a:spLocks/>
          </p:cNvSpPr>
          <p:nvPr/>
        </p:nvSpPr>
        <p:spPr>
          <a:xfrm>
            <a:off x="499988" y="1191491"/>
            <a:ext cx="11192022" cy="45239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latin typeface="Times New Roman" pitchFamily="18" charset="0"/>
                <a:cs typeface="Times New Roman" pitchFamily="18" charset="0"/>
              </a:rPr>
              <a:t>12. Jumper Cables</a:t>
            </a:r>
          </a:p>
          <a:p>
            <a:r>
              <a:rPr lang="en-GB" sz="2200" dirty="0">
                <a:latin typeface="Times New Roman" pitchFamily="18" charset="0"/>
                <a:cs typeface="Times New Roman" pitchFamily="18" charset="0"/>
              </a:rPr>
              <a:t>Used To Connect Two Points Without Soldering Each Other</a:t>
            </a:r>
          </a:p>
          <a:p>
            <a:r>
              <a:rPr lang="en-IN" sz="2200" dirty="0">
                <a:latin typeface="Times New Roman" pitchFamily="18" charset="0"/>
                <a:cs typeface="Times New Roman" pitchFamily="18" charset="0"/>
              </a:rPr>
              <a:t>Used With Breadboards</a:t>
            </a:r>
          </a:p>
        </p:txBody>
      </p:sp>
      <p:pic>
        <p:nvPicPr>
          <p:cNvPr id="9" name="Picture 8">
            <a:extLst>
              <a:ext uri="{FF2B5EF4-FFF2-40B4-BE49-F238E27FC236}">
                <a16:creationId xmlns:a16="http://schemas.microsoft.com/office/drawing/2014/main" id="{0D329287-7471-D645-ACB6-D1D2E7D8C0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812473"/>
            <a:ext cx="4572000" cy="2701635"/>
          </a:xfrm>
          <a:prstGeom prst="rect">
            <a:avLst/>
          </a:prstGeom>
          <a:noFill/>
          <a:ln>
            <a:noFill/>
          </a:ln>
        </p:spPr>
      </p:pic>
      <p:pic>
        <p:nvPicPr>
          <p:cNvPr id="2" name="Picture 1">
            <a:extLst>
              <a:ext uri="{FF2B5EF4-FFF2-40B4-BE49-F238E27FC236}">
                <a16:creationId xmlns:a16="http://schemas.microsoft.com/office/drawing/2014/main" id="{10B13099-589B-A146-B7DB-0F199CEE4D80}"/>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3578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6C585F-0857-2E45-8CC9-31F05F334011}"/>
              </a:ext>
            </a:extLst>
          </p:cNvPr>
          <p:cNvSpPr/>
          <p:nvPr/>
        </p:nvSpPr>
        <p:spPr>
          <a:xfrm>
            <a:off x="1763242" y="200239"/>
            <a:ext cx="8665514" cy="707886"/>
          </a:xfrm>
          <a:prstGeom prst="rect">
            <a:avLst/>
          </a:prstGeom>
        </p:spPr>
        <p:txBody>
          <a:bodyPr wrap="none">
            <a:spAutoFit/>
          </a:bodyPr>
          <a:lstStyle/>
          <a:p>
            <a:pPr algn="r"/>
            <a:r>
              <a:rPr lang="en-US" altLang="en-US" sz="4000" b="1" dirty="0">
                <a:latin typeface="Times New Roman" pitchFamily="18" charset="0"/>
                <a:cs typeface="Times New Roman" pitchFamily="18" charset="0"/>
              </a:rPr>
              <a:t>Hardware and Software Requirements</a:t>
            </a:r>
          </a:p>
        </p:txBody>
      </p:sp>
      <p:sp>
        <p:nvSpPr>
          <p:cNvPr id="7" name="Content Placeholder 2">
            <a:extLst>
              <a:ext uri="{FF2B5EF4-FFF2-40B4-BE49-F238E27FC236}">
                <a16:creationId xmlns:a16="http://schemas.microsoft.com/office/drawing/2014/main" id="{95932E02-97CB-8B42-ADA2-3575C10DE201}"/>
              </a:ext>
            </a:extLst>
          </p:cNvPr>
          <p:cNvSpPr txBox="1">
            <a:spLocks/>
          </p:cNvSpPr>
          <p:nvPr/>
        </p:nvSpPr>
        <p:spPr>
          <a:xfrm>
            <a:off x="499988" y="1191491"/>
            <a:ext cx="11192022" cy="45239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dirty="0">
                <a:latin typeface="Times New Roman" charset="0"/>
                <a:ea typeface="Times New Roman" charset="0"/>
                <a:cs typeface="Times New Roman" charset="0"/>
              </a:rPr>
              <a:t>Software Requirements</a:t>
            </a:r>
          </a:p>
          <a:p>
            <a:pPr marL="0" indent="0" algn="ctr">
              <a:buNone/>
            </a:pPr>
            <a:endParaRPr lang="en-IN" sz="2500" dirty="0">
              <a:latin typeface="Times New Roman" charset="0"/>
              <a:ea typeface="Times New Roman" charset="0"/>
              <a:cs typeface="Times New Roman" charset="0"/>
            </a:endParaRPr>
          </a:p>
          <a:p>
            <a:pPr marL="0" indent="0">
              <a:buNone/>
            </a:pPr>
            <a:r>
              <a:rPr lang="en-US" sz="2400" dirty="0">
                <a:latin typeface="Times New Roman" charset="0"/>
                <a:ea typeface="Times New Roman" charset="0"/>
                <a:cs typeface="Times New Roman" charset="0"/>
              </a:rPr>
              <a:t>Platform                                  : 	      Ubuntu 18.04 LTS or Windows 7/8/10</a:t>
            </a:r>
            <a:endParaRPr lang="en-IN" sz="2400" dirty="0">
              <a:latin typeface="Times New Roman" charset="0"/>
              <a:ea typeface="Times New Roman" charset="0"/>
              <a:cs typeface="Times New Roman" charset="0"/>
            </a:endParaRPr>
          </a:p>
          <a:p>
            <a:pPr marL="0" indent="0">
              <a:buNone/>
            </a:pPr>
            <a:r>
              <a:rPr lang="en-US" sz="2400" dirty="0">
                <a:latin typeface="Times New Roman" charset="0"/>
                <a:ea typeface="Times New Roman" charset="0"/>
                <a:cs typeface="Times New Roman" charset="0"/>
              </a:rPr>
              <a:t>Language                                :                 Python and C</a:t>
            </a:r>
            <a:endParaRPr lang="en-IN" sz="2400" dirty="0">
              <a:latin typeface="Times New Roman" charset="0"/>
              <a:ea typeface="Times New Roman" charset="0"/>
              <a:cs typeface="Times New Roman" charset="0"/>
            </a:endParaRPr>
          </a:p>
          <a:p>
            <a:pPr marL="0" indent="0">
              <a:buNone/>
            </a:pPr>
            <a:r>
              <a:rPr lang="en-US" sz="2400" dirty="0">
                <a:latin typeface="Times New Roman" charset="0"/>
                <a:ea typeface="Times New Roman" charset="0"/>
                <a:cs typeface="Times New Roman" charset="0"/>
              </a:rPr>
              <a:t>IDE/tool                                  :                 </a:t>
            </a:r>
            <a:r>
              <a:rPr lang="en-GB" sz="2400" dirty="0">
                <a:latin typeface="Times New Roman" charset="0"/>
                <a:ea typeface="Times New Roman" charset="0"/>
                <a:cs typeface="Times New Roman" charset="0"/>
              </a:rPr>
              <a:t>Arduino IDE and Visual Studio Code</a:t>
            </a:r>
            <a:endParaRPr lang="en-IN" sz="2400" dirty="0">
              <a:latin typeface="Times New Roman" charset="0"/>
              <a:ea typeface="Times New Roman" charset="0"/>
              <a:cs typeface="Times New Roman" charset="0"/>
            </a:endParaRPr>
          </a:p>
          <a:p>
            <a:pPr marL="0" indent="0">
              <a:buNone/>
            </a:pPr>
            <a:endParaRPr lang="en-IN" sz="22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DBE760B1-4AAC-DF45-8F4C-88802060A392}"/>
              </a:ext>
            </a:extLst>
          </p:cNvPr>
          <p:cNvPicPr>
            <a:picLocks noChangeAspect="1"/>
          </p:cNvPicPr>
          <p:nvPr/>
        </p:nvPicPr>
        <p:blipFill>
          <a:blip r:embed="rId3"/>
          <a:stretch>
            <a:fillRect/>
          </a:stretch>
        </p:blipFill>
        <p:spPr>
          <a:xfrm>
            <a:off x="738223" y="3985376"/>
            <a:ext cx="1995341" cy="1588396"/>
          </a:xfrm>
          <a:prstGeom prst="rect">
            <a:avLst/>
          </a:prstGeom>
        </p:spPr>
      </p:pic>
      <p:pic>
        <p:nvPicPr>
          <p:cNvPr id="14" name="Picture 13">
            <a:extLst>
              <a:ext uri="{FF2B5EF4-FFF2-40B4-BE49-F238E27FC236}">
                <a16:creationId xmlns:a16="http://schemas.microsoft.com/office/drawing/2014/main" id="{D27EF405-C17C-A644-B5A4-26BA9F4D82C7}"/>
              </a:ext>
            </a:extLst>
          </p:cNvPr>
          <p:cNvPicPr>
            <a:picLocks noChangeAspect="1"/>
          </p:cNvPicPr>
          <p:nvPr/>
        </p:nvPicPr>
        <p:blipFill>
          <a:blip r:embed="rId4"/>
          <a:stretch>
            <a:fillRect/>
          </a:stretch>
        </p:blipFill>
        <p:spPr>
          <a:xfrm>
            <a:off x="3170840" y="3985376"/>
            <a:ext cx="1730079" cy="1730079"/>
          </a:xfrm>
          <a:prstGeom prst="rect">
            <a:avLst/>
          </a:prstGeom>
        </p:spPr>
      </p:pic>
      <p:pic>
        <p:nvPicPr>
          <p:cNvPr id="16" name="Picture 15">
            <a:extLst>
              <a:ext uri="{FF2B5EF4-FFF2-40B4-BE49-F238E27FC236}">
                <a16:creationId xmlns:a16="http://schemas.microsoft.com/office/drawing/2014/main" id="{8BD2B621-4F09-AE46-8E29-2881EEA0C662}"/>
              </a:ext>
            </a:extLst>
          </p:cNvPr>
          <p:cNvPicPr>
            <a:picLocks noChangeAspect="1"/>
          </p:cNvPicPr>
          <p:nvPr/>
        </p:nvPicPr>
        <p:blipFill>
          <a:blip r:embed="rId5"/>
          <a:stretch>
            <a:fillRect/>
          </a:stretch>
        </p:blipFill>
        <p:spPr>
          <a:xfrm>
            <a:off x="5525477" y="3985376"/>
            <a:ext cx="2545404" cy="1730079"/>
          </a:xfrm>
          <a:prstGeom prst="rect">
            <a:avLst/>
          </a:prstGeom>
        </p:spPr>
      </p:pic>
      <p:pic>
        <p:nvPicPr>
          <p:cNvPr id="18" name="Picture 17">
            <a:extLst>
              <a:ext uri="{FF2B5EF4-FFF2-40B4-BE49-F238E27FC236}">
                <a16:creationId xmlns:a16="http://schemas.microsoft.com/office/drawing/2014/main" id="{27D2F0CA-FC8B-2B40-828A-4AAF7697A923}"/>
              </a:ext>
            </a:extLst>
          </p:cNvPr>
          <p:cNvPicPr>
            <a:picLocks noChangeAspect="1"/>
          </p:cNvPicPr>
          <p:nvPr/>
        </p:nvPicPr>
        <p:blipFill>
          <a:blip r:embed="rId6"/>
          <a:stretch>
            <a:fillRect/>
          </a:stretch>
        </p:blipFill>
        <p:spPr>
          <a:xfrm>
            <a:off x="8320875" y="4026695"/>
            <a:ext cx="3460158" cy="1730079"/>
          </a:xfrm>
          <a:prstGeom prst="rect">
            <a:avLst/>
          </a:prstGeom>
        </p:spPr>
      </p:pic>
    </p:spTree>
    <p:extLst>
      <p:ext uri="{BB962C8B-B14F-4D97-AF65-F5344CB8AC3E}">
        <p14:creationId xmlns:p14="http://schemas.microsoft.com/office/powerpoint/2010/main" val="164719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4215250" y="299084"/>
            <a:ext cx="40660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800" b="1" dirty="0">
                <a:latin typeface="Times New Roman" panose="02020603050405020304" pitchFamily="18" charset="0"/>
                <a:ea typeface="Tahoma" panose="020B0604030504040204" pitchFamily="34" charset="0"/>
                <a:cs typeface="Times New Roman" panose="02020603050405020304" pitchFamily="18" charset="0"/>
              </a:rPr>
              <a:t>System Design</a:t>
            </a: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619DFE-EF57-43D9-8104-0CC29BFCB678}"/>
              </a:ext>
            </a:extLst>
          </p:cNvPr>
          <p:cNvSpPr txBox="1"/>
          <p:nvPr/>
        </p:nvSpPr>
        <p:spPr>
          <a:xfrm>
            <a:off x="4542722" y="1172239"/>
            <a:ext cx="3411073"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System Architecture</a:t>
            </a:r>
            <a:endParaRPr lang="en-IN" sz="28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F067D11-BE7D-4ABF-B950-BF0ABCFBCFCB}"/>
              </a:ext>
            </a:extLst>
          </p:cNvPr>
          <p:cNvPicPr/>
          <p:nvPr/>
        </p:nvPicPr>
        <p:blipFill>
          <a:blip r:embed="rId3">
            <a:extLst>
              <a:ext uri="{28A0092B-C50C-407E-A947-70E740481C1C}">
                <a14:useLocalDpi xmlns:a14="http://schemas.microsoft.com/office/drawing/2010/main" val="0"/>
              </a:ext>
            </a:extLst>
          </a:blip>
          <a:stretch>
            <a:fillRect/>
          </a:stretch>
        </p:blipFill>
        <p:spPr>
          <a:xfrm>
            <a:off x="2346465" y="2171528"/>
            <a:ext cx="7526498" cy="3333476"/>
          </a:xfrm>
          <a:prstGeom prst="rect">
            <a:avLst/>
          </a:prstGeom>
        </p:spPr>
      </p:pic>
      <p:sp>
        <p:nvSpPr>
          <p:cNvPr id="7" name="TextBox 6">
            <a:extLst>
              <a:ext uri="{FF2B5EF4-FFF2-40B4-BE49-F238E27FC236}">
                <a16:creationId xmlns:a16="http://schemas.microsoft.com/office/drawing/2014/main" id="{CF08CE4D-6C58-479A-B3EC-024A6E92BCCC}"/>
              </a:ext>
            </a:extLst>
          </p:cNvPr>
          <p:cNvSpPr txBox="1"/>
          <p:nvPr/>
        </p:nvSpPr>
        <p:spPr>
          <a:xfrm>
            <a:off x="1069238" y="1530191"/>
            <a:ext cx="1486304"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Module - 1</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18ED2B-5C93-4B4F-93ED-DEB8A91763B5}"/>
              </a:ext>
            </a:extLst>
          </p:cNvPr>
          <p:cNvSpPr txBox="1"/>
          <p:nvPr/>
        </p:nvSpPr>
        <p:spPr>
          <a:xfrm>
            <a:off x="990600" y="1021587"/>
            <a:ext cx="1486304"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Module - 2</a:t>
            </a:r>
            <a:endParaRPr lang="en-IN" sz="22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C1C153-C2D9-489B-A167-391B0B8054C8}"/>
              </a:ext>
            </a:extLst>
          </p:cNvPr>
          <p:cNvPicPr/>
          <p:nvPr/>
        </p:nvPicPr>
        <p:blipFill>
          <a:blip r:embed="rId3">
            <a:extLst>
              <a:ext uri="{28A0092B-C50C-407E-A947-70E740481C1C}">
                <a14:useLocalDpi xmlns:a14="http://schemas.microsoft.com/office/drawing/2010/main" val="0"/>
              </a:ext>
            </a:extLst>
          </a:blip>
          <a:stretch>
            <a:fillRect/>
          </a:stretch>
        </p:blipFill>
        <p:spPr>
          <a:xfrm>
            <a:off x="2753828" y="1360141"/>
            <a:ext cx="6684341" cy="2068859"/>
          </a:xfrm>
          <a:prstGeom prst="rect">
            <a:avLst/>
          </a:prstGeom>
        </p:spPr>
      </p:pic>
      <p:pic>
        <p:nvPicPr>
          <p:cNvPr id="9" name="Picture 8">
            <a:extLst>
              <a:ext uri="{FF2B5EF4-FFF2-40B4-BE49-F238E27FC236}">
                <a16:creationId xmlns:a16="http://schemas.microsoft.com/office/drawing/2014/main" id="{BDA53834-D31C-4016-85F8-4577CC7FB542}"/>
              </a:ext>
            </a:extLst>
          </p:cNvPr>
          <p:cNvPicPr/>
          <p:nvPr/>
        </p:nvPicPr>
        <p:blipFill>
          <a:blip r:embed="rId4">
            <a:extLst>
              <a:ext uri="{28A0092B-C50C-407E-A947-70E740481C1C}">
                <a14:useLocalDpi xmlns:a14="http://schemas.microsoft.com/office/drawing/2010/main" val="0"/>
              </a:ext>
            </a:extLst>
          </a:blip>
          <a:stretch>
            <a:fillRect/>
          </a:stretch>
        </p:blipFill>
        <p:spPr>
          <a:xfrm>
            <a:off x="2753828" y="3767554"/>
            <a:ext cx="6684341" cy="2325914"/>
          </a:xfrm>
          <a:prstGeom prst="rect">
            <a:avLst/>
          </a:prstGeom>
        </p:spPr>
      </p:pic>
      <p:sp>
        <p:nvSpPr>
          <p:cNvPr id="4" name="TextBox 3">
            <a:extLst>
              <a:ext uri="{FF2B5EF4-FFF2-40B4-BE49-F238E27FC236}">
                <a16:creationId xmlns:a16="http://schemas.microsoft.com/office/drawing/2014/main" id="{D1B64CE3-38FE-46FF-B02D-7EE502A60E73}"/>
              </a:ext>
            </a:extLst>
          </p:cNvPr>
          <p:cNvSpPr txBox="1"/>
          <p:nvPr/>
        </p:nvSpPr>
        <p:spPr>
          <a:xfrm>
            <a:off x="1041896" y="3429000"/>
            <a:ext cx="1486304"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Module - 3</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64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4280233" y="106589"/>
            <a:ext cx="3631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a:r>
              <a:rPr lang="en-US" sz="2400" b="1" dirty="0">
                <a:latin typeface="Times New Roman" panose="02020603050405020304" pitchFamily="18" charset="0"/>
                <a:cs typeface="Times New Roman" panose="02020603050405020304" pitchFamily="18" charset="0"/>
              </a:rPr>
              <a:t>System Flowchart</a:t>
            </a:r>
            <a:endParaRPr lang="en-US" altLang="en-US"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8B4457-3E02-462E-AB72-B3F0095C0C97}"/>
              </a:ext>
            </a:extLst>
          </p:cNvPr>
          <p:cNvPicPr/>
          <p:nvPr/>
        </p:nvPicPr>
        <p:blipFill>
          <a:blip r:embed="rId4">
            <a:extLst>
              <a:ext uri="{28A0092B-C50C-407E-A947-70E740481C1C}">
                <a14:useLocalDpi xmlns:a14="http://schemas.microsoft.com/office/drawing/2010/main" val="0"/>
              </a:ext>
            </a:extLst>
          </a:blip>
          <a:stretch>
            <a:fillRect/>
          </a:stretch>
        </p:blipFill>
        <p:spPr>
          <a:xfrm>
            <a:off x="3153877" y="780208"/>
            <a:ext cx="7073856" cy="5569792"/>
          </a:xfrm>
          <a:prstGeom prst="rect">
            <a:avLst/>
          </a:prstGeom>
        </p:spPr>
      </p:pic>
    </p:spTree>
    <p:extLst>
      <p:ext uri="{BB962C8B-B14F-4D97-AF65-F5344CB8AC3E}">
        <p14:creationId xmlns:p14="http://schemas.microsoft.com/office/powerpoint/2010/main" val="133596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endParaRPr lang="en-US" altLang="en-US" sz="1800">
              <a:solidFill>
                <a:prstClr val="black"/>
              </a:solidFill>
            </a:endParaRP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solidFill>
                <a:prstClr val="black"/>
              </a:solidFill>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en-US" sz="1200" b="1" dirty="0">
                <a:solidFill>
                  <a:srgbClr val="C00000"/>
                </a:solidFill>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lang="en-US" altLang="en-US" sz="3600" dirty="0">
              <a:solidFill>
                <a:srgbClr val="C00000"/>
              </a:solidFill>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Arial" panose="020B0604020202020204" pitchFamily="34" charset="0"/>
              <a:buAutoNum type="arabicPeriod"/>
              <a:defRPr/>
            </a:pPr>
            <a:endParaRPr lang="en-US" sz="2400" dirty="0">
              <a:solidFill>
                <a:prstClr val="black"/>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1270001" y="284555"/>
            <a:ext cx="105748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solidFill>
                  <a:prstClr val="black"/>
                </a:solidFill>
                <a:latin typeface="Times New Roman" panose="02020603050405020304" pitchFamily="18" charset="0"/>
                <a:cs typeface="Times New Roman" panose="02020603050405020304" pitchFamily="18" charset="0"/>
              </a:rPr>
              <a:t>Introduction</a:t>
            </a:r>
            <a:endParaRPr lang="en-US" altLang="en-US" sz="4800" dirty="0">
              <a:solidFill>
                <a:prstClr val="black"/>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772" y="1616453"/>
            <a:ext cx="3377896" cy="3377896"/>
          </a:xfrm>
          <a:prstGeom prst="rect">
            <a:avLst/>
          </a:prstGeom>
          <a:effectLst>
            <a:glow rad="101600">
              <a:schemeClr val="accent2">
                <a:satMod val="175000"/>
                <a:alpha val="40000"/>
              </a:schemeClr>
            </a:glow>
            <a:outerShdw blurRad="76200" dir="18900000" sy="23000" kx="-1200000" algn="bl" rotWithShape="0">
              <a:prstClr val="black">
                <a:alpha val="20000"/>
              </a:prstClr>
            </a:outerShdw>
            <a:softEdge rad="63500"/>
          </a:effectLst>
          <a:scene3d>
            <a:camera prst="perspectiveRight"/>
            <a:lightRig rig="threePt" dir="t"/>
          </a:scene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54683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C19E94-A51A-4B06-9C4F-320A9175B285}"/>
              </a:ext>
            </a:extLst>
          </p:cNvPr>
          <p:cNvSpPr txBox="1"/>
          <p:nvPr/>
        </p:nvSpPr>
        <p:spPr>
          <a:xfrm>
            <a:off x="990600" y="1200954"/>
            <a:ext cx="277783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Use Case Diagram</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917562C-C7B8-4061-B7BE-960849FBA55D}"/>
              </a:ext>
            </a:extLst>
          </p:cNvPr>
          <p:cNvPicPr/>
          <p:nvPr/>
        </p:nvPicPr>
        <p:blipFill>
          <a:blip r:embed="rId3">
            <a:extLst>
              <a:ext uri="{28A0092B-C50C-407E-A947-70E740481C1C}">
                <a14:useLocalDpi xmlns:a14="http://schemas.microsoft.com/office/drawing/2010/main" val="0"/>
              </a:ext>
            </a:extLst>
          </a:blip>
          <a:stretch>
            <a:fillRect/>
          </a:stretch>
        </p:blipFill>
        <p:spPr>
          <a:xfrm>
            <a:off x="4107038" y="1431786"/>
            <a:ext cx="4282440" cy="4676363"/>
          </a:xfrm>
          <a:prstGeom prst="rect">
            <a:avLst/>
          </a:prstGeom>
        </p:spPr>
      </p:pic>
      <p:sp>
        <p:nvSpPr>
          <p:cNvPr id="9" name="TextBox 2"/>
          <p:cNvSpPr txBox="1">
            <a:spLocks noChangeArrowheads="1"/>
          </p:cNvSpPr>
          <p:nvPr/>
        </p:nvSpPr>
        <p:spPr bwMode="auto">
          <a:xfrm>
            <a:off x="4256954" y="235838"/>
            <a:ext cx="3678089"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300" b="1" dirty="0">
                <a:latin typeface="Times New Roman" panose="02020603050405020304" pitchFamily="18" charset="0"/>
                <a:ea typeface="Tahoma" panose="020B0604030504040204" pitchFamily="34" charset="0"/>
                <a:cs typeface="Times New Roman" panose="02020603050405020304" pitchFamily="18" charset="0"/>
              </a:rPr>
              <a:t>System Design</a:t>
            </a:r>
          </a:p>
        </p:txBody>
      </p:sp>
    </p:spTree>
    <p:extLst>
      <p:ext uri="{BB962C8B-B14F-4D97-AF65-F5344CB8AC3E}">
        <p14:creationId xmlns:p14="http://schemas.microsoft.com/office/powerpoint/2010/main" val="393287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2BD95A-45C7-462D-9D65-64524B326963}"/>
              </a:ext>
            </a:extLst>
          </p:cNvPr>
          <p:cNvSpPr txBox="1"/>
          <p:nvPr/>
        </p:nvSpPr>
        <p:spPr>
          <a:xfrm>
            <a:off x="773928" y="1001936"/>
            <a:ext cx="3644101" cy="461665"/>
          </a:xfrm>
          <a:prstGeom prst="rect">
            <a:avLst/>
          </a:prstGeom>
          <a:noFill/>
        </p:spPr>
        <p:txBody>
          <a:bodyPr wrap="square" rtlCol="0">
            <a:spAutoFit/>
          </a:bodyPr>
          <a:lstStyle/>
          <a:p>
            <a:r>
              <a:rPr lang="en-US" altLang="en-US" sz="2400" b="1" dirty="0">
                <a:latin typeface="Times New Roman" panose="02020603050405020304" pitchFamily="18" charset="0"/>
                <a:cs typeface="Times New Roman" panose="02020603050405020304" pitchFamily="18" charset="0"/>
              </a:rPr>
              <a:t>SEQUENCE DIAGRAM</a:t>
            </a:r>
            <a:endParaRPr lang="en-IN" sz="2400" b="1" dirty="0"/>
          </a:p>
        </p:txBody>
      </p:sp>
      <p:pic>
        <p:nvPicPr>
          <p:cNvPr id="7" name="Picture 6">
            <a:extLst>
              <a:ext uri="{FF2B5EF4-FFF2-40B4-BE49-F238E27FC236}">
                <a16:creationId xmlns:a16="http://schemas.microsoft.com/office/drawing/2014/main" id="{A2F3CB0D-4FDC-4267-AE26-4E2553185C2E}"/>
              </a:ext>
            </a:extLst>
          </p:cNvPr>
          <p:cNvPicPr/>
          <p:nvPr/>
        </p:nvPicPr>
        <p:blipFill>
          <a:blip r:embed="rId3">
            <a:extLst>
              <a:ext uri="{28A0092B-C50C-407E-A947-70E740481C1C}">
                <a14:useLocalDpi xmlns:a14="http://schemas.microsoft.com/office/drawing/2010/main" val="0"/>
              </a:ext>
            </a:extLst>
          </a:blip>
          <a:stretch>
            <a:fillRect/>
          </a:stretch>
        </p:blipFill>
        <p:spPr>
          <a:xfrm>
            <a:off x="1969897" y="1892682"/>
            <a:ext cx="8252203" cy="4133388"/>
          </a:xfrm>
          <a:prstGeom prst="rect">
            <a:avLst/>
          </a:prstGeom>
        </p:spPr>
      </p:pic>
      <p:sp>
        <p:nvSpPr>
          <p:cNvPr id="6" name="TextBox 5">
            <a:extLst>
              <a:ext uri="{FF2B5EF4-FFF2-40B4-BE49-F238E27FC236}">
                <a16:creationId xmlns:a16="http://schemas.microsoft.com/office/drawing/2014/main" id="{C34E3AFD-DDD1-442E-855C-7CB738412C77}"/>
              </a:ext>
            </a:extLst>
          </p:cNvPr>
          <p:cNvSpPr txBox="1"/>
          <p:nvPr/>
        </p:nvSpPr>
        <p:spPr>
          <a:xfrm>
            <a:off x="773928" y="1461795"/>
            <a:ext cx="4630242"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Sequence Diagram Of Administrator</a:t>
            </a:r>
            <a:endParaRPr lang="en-IN" sz="2200" b="1" dirty="0">
              <a:latin typeface="Times New Roman" panose="02020603050405020304" pitchFamily="18" charset="0"/>
              <a:cs typeface="Times New Roman" panose="02020603050405020304" pitchFamily="18" charset="0"/>
            </a:endParaRPr>
          </a:p>
        </p:txBody>
      </p:sp>
      <p:sp>
        <p:nvSpPr>
          <p:cNvPr id="9" name="TextBox 2"/>
          <p:cNvSpPr txBox="1">
            <a:spLocks noChangeArrowheads="1"/>
          </p:cNvSpPr>
          <p:nvPr/>
        </p:nvSpPr>
        <p:spPr bwMode="auto">
          <a:xfrm>
            <a:off x="4275783" y="95031"/>
            <a:ext cx="3640432"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300" b="1" dirty="0">
                <a:latin typeface="Times New Roman" panose="02020603050405020304" pitchFamily="18" charset="0"/>
                <a:ea typeface="Tahoma" panose="020B0604030504040204" pitchFamily="34" charset="0"/>
                <a:cs typeface="Times New Roman" panose="02020603050405020304" pitchFamily="18" charset="0"/>
              </a:rPr>
              <a:t>System Design</a:t>
            </a:r>
          </a:p>
        </p:txBody>
      </p:sp>
    </p:spTree>
    <p:extLst>
      <p:ext uri="{BB962C8B-B14F-4D97-AF65-F5344CB8AC3E}">
        <p14:creationId xmlns:p14="http://schemas.microsoft.com/office/powerpoint/2010/main" val="364976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AD0561-8D72-49C3-B6D9-A5454C02262D}"/>
              </a:ext>
            </a:extLst>
          </p:cNvPr>
          <p:cNvPicPr/>
          <p:nvPr/>
        </p:nvPicPr>
        <p:blipFill>
          <a:blip r:embed="rId3">
            <a:extLst>
              <a:ext uri="{28A0092B-C50C-407E-A947-70E740481C1C}">
                <a14:useLocalDpi xmlns:a14="http://schemas.microsoft.com/office/drawing/2010/main" val="0"/>
              </a:ext>
            </a:extLst>
          </a:blip>
          <a:stretch>
            <a:fillRect/>
          </a:stretch>
        </p:blipFill>
        <p:spPr>
          <a:xfrm>
            <a:off x="2265188" y="1677239"/>
            <a:ext cx="7962893" cy="4249567"/>
          </a:xfrm>
          <a:prstGeom prst="rect">
            <a:avLst/>
          </a:prstGeom>
        </p:spPr>
      </p:pic>
      <p:sp>
        <p:nvSpPr>
          <p:cNvPr id="3" name="TextBox 2">
            <a:extLst>
              <a:ext uri="{FF2B5EF4-FFF2-40B4-BE49-F238E27FC236}">
                <a16:creationId xmlns:a16="http://schemas.microsoft.com/office/drawing/2014/main" id="{AD261176-7291-45AB-815B-DA1C74D940C9}"/>
              </a:ext>
            </a:extLst>
          </p:cNvPr>
          <p:cNvSpPr txBox="1"/>
          <p:nvPr/>
        </p:nvSpPr>
        <p:spPr>
          <a:xfrm>
            <a:off x="1049325" y="962258"/>
            <a:ext cx="3467616"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Sequence Diagram Of User</a:t>
            </a:r>
            <a:endParaRPr lang="en-IN" sz="2200" b="1" dirty="0">
              <a:latin typeface="Times New Roman" panose="02020603050405020304" pitchFamily="18" charset="0"/>
              <a:cs typeface="Times New Roman" panose="02020603050405020304" pitchFamily="18" charset="0"/>
            </a:endParaRPr>
          </a:p>
        </p:txBody>
      </p:sp>
      <p:sp>
        <p:nvSpPr>
          <p:cNvPr id="9" name="TextBox 2"/>
          <p:cNvSpPr txBox="1">
            <a:spLocks noChangeArrowheads="1"/>
          </p:cNvSpPr>
          <p:nvPr/>
        </p:nvSpPr>
        <p:spPr bwMode="auto">
          <a:xfrm>
            <a:off x="4426418" y="158276"/>
            <a:ext cx="3640432"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300" b="1" dirty="0">
                <a:latin typeface="Times New Roman" panose="02020603050405020304" pitchFamily="18" charset="0"/>
                <a:ea typeface="Tahoma" panose="020B0604030504040204" pitchFamily="34" charset="0"/>
                <a:cs typeface="Times New Roman" panose="02020603050405020304" pitchFamily="18" charset="0"/>
              </a:rPr>
              <a:t>System Design</a:t>
            </a:r>
          </a:p>
        </p:txBody>
      </p:sp>
    </p:spTree>
    <p:extLst>
      <p:ext uri="{BB962C8B-B14F-4D97-AF65-F5344CB8AC3E}">
        <p14:creationId xmlns:p14="http://schemas.microsoft.com/office/powerpoint/2010/main" val="348361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97EEFA-BDFC-4122-A55C-8819D6F4536F}"/>
              </a:ext>
            </a:extLst>
          </p:cNvPr>
          <p:cNvSpPr txBox="1"/>
          <p:nvPr/>
        </p:nvSpPr>
        <p:spPr>
          <a:xfrm>
            <a:off x="1228897" y="497765"/>
            <a:ext cx="321754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Data Flow Diagram</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55E94D7-D040-4DB4-910C-E48ADD7F519B}"/>
              </a:ext>
            </a:extLst>
          </p:cNvPr>
          <p:cNvSpPr txBox="1"/>
          <p:nvPr/>
        </p:nvSpPr>
        <p:spPr>
          <a:xfrm>
            <a:off x="1228897" y="1004096"/>
            <a:ext cx="3507692"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Level 0 Data Flow Diagram</a:t>
            </a:r>
            <a:endParaRPr lang="en-IN" sz="2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FE6FA4F-E1B9-4793-8613-F05789E6ABAE}"/>
              </a:ext>
            </a:extLst>
          </p:cNvPr>
          <p:cNvPicPr/>
          <p:nvPr/>
        </p:nvPicPr>
        <p:blipFill>
          <a:blip r:embed="rId3">
            <a:extLst>
              <a:ext uri="{28A0092B-C50C-407E-A947-70E740481C1C}">
                <a14:useLocalDpi xmlns:a14="http://schemas.microsoft.com/office/drawing/2010/main" val="0"/>
              </a:ext>
            </a:extLst>
          </a:blip>
          <a:stretch>
            <a:fillRect/>
          </a:stretch>
        </p:blipFill>
        <p:spPr>
          <a:xfrm>
            <a:off x="3363276" y="1437620"/>
            <a:ext cx="5465445" cy="2130425"/>
          </a:xfrm>
          <a:prstGeom prst="rect">
            <a:avLst/>
          </a:prstGeom>
        </p:spPr>
      </p:pic>
      <p:sp>
        <p:nvSpPr>
          <p:cNvPr id="5" name="TextBox 4">
            <a:extLst>
              <a:ext uri="{FF2B5EF4-FFF2-40B4-BE49-F238E27FC236}">
                <a16:creationId xmlns:a16="http://schemas.microsoft.com/office/drawing/2014/main" id="{1C34CD60-8786-4C55-BD16-355C296E30C8}"/>
              </a:ext>
            </a:extLst>
          </p:cNvPr>
          <p:cNvSpPr txBox="1"/>
          <p:nvPr/>
        </p:nvSpPr>
        <p:spPr>
          <a:xfrm>
            <a:off x="1228897" y="3303965"/>
            <a:ext cx="3507692"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Level 1 Data Flow Diagram</a:t>
            </a:r>
            <a:endParaRPr lang="en-IN" sz="2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C73B8DA-1109-48EF-974A-6AEE4F04DE50}"/>
              </a:ext>
            </a:extLst>
          </p:cNvPr>
          <p:cNvPicPr/>
          <p:nvPr/>
        </p:nvPicPr>
        <p:blipFill>
          <a:blip r:embed="rId4">
            <a:extLst>
              <a:ext uri="{28A0092B-C50C-407E-A947-70E740481C1C}">
                <a14:useLocalDpi xmlns:a14="http://schemas.microsoft.com/office/drawing/2010/main" val="0"/>
              </a:ext>
            </a:extLst>
          </a:blip>
          <a:stretch>
            <a:fillRect/>
          </a:stretch>
        </p:blipFill>
        <p:spPr>
          <a:xfrm>
            <a:off x="3046364" y="3831233"/>
            <a:ext cx="5416550" cy="2388419"/>
          </a:xfrm>
          <a:prstGeom prst="rect">
            <a:avLst/>
          </a:prstGeom>
        </p:spPr>
      </p:pic>
    </p:spTree>
    <p:extLst>
      <p:ext uri="{BB962C8B-B14F-4D97-AF65-F5344CB8AC3E}">
        <p14:creationId xmlns:p14="http://schemas.microsoft.com/office/powerpoint/2010/main" val="108436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FEAD461-6EC9-499F-B88D-0E4DC6D225E2}"/>
              </a:ext>
            </a:extLst>
          </p:cNvPr>
          <p:cNvPicPr/>
          <p:nvPr/>
        </p:nvPicPr>
        <p:blipFill>
          <a:blip r:embed="rId3">
            <a:extLst>
              <a:ext uri="{28A0092B-C50C-407E-A947-70E740481C1C}">
                <a14:useLocalDpi xmlns:a14="http://schemas.microsoft.com/office/drawing/2010/main" val="0"/>
              </a:ext>
            </a:extLst>
          </a:blip>
          <a:stretch>
            <a:fillRect/>
          </a:stretch>
        </p:blipFill>
        <p:spPr>
          <a:xfrm>
            <a:off x="3425825" y="1233961"/>
            <a:ext cx="5557920" cy="5052766"/>
          </a:xfrm>
          <a:prstGeom prst="rect">
            <a:avLst/>
          </a:prstGeom>
        </p:spPr>
      </p:pic>
      <p:sp>
        <p:nvSpPr>
          <p:cNvPr id="3" name="TextBox 2">
            <a:extLst>
              <a:ext uri="{FF2B5EF4-FFF2-40B4-BE49-F238E27FC236}">
                <a16:creationId xmlns:a16="http://schemas.microsoft.com/office/drawing/2014/main" id="{13975C9B-8F5C-47C7-8C80-FF92C2162E01}"/>
              </a:ext>
            </a:extLst>
          </p:cNvPr>
          <p:cNvSpPr txBox="1"/>
          <p:nvPr/>
        </p:nvSpPr>
        <p:spPr>
          <a:xfrm>
            <a:off x="1338606" y="952107"/>
            <a:ext cx="3507692"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Level 2 Data Flow Diagram</a:t>
            </a:r>
            <a:endParaRPr lang="en-IN" sz="2200" b="1" dirty="0">
              <a:latin typeface="Times New Roman" panose="02020603050405020304" pitchFamily="18" charset="0"/>
              <a:cs typeface="Times New Roman" panose="02020603050405020304" pitchFamily="18" charset="0"/>
            </a:endParaRPr>
          </a:p>
        </p:txBody>
      </p:sp>
      <p:sp>
        <p:nvSpPr>
          <p:cNvPr id="9" name="TextBox 2"/>
          <p:cNvSpPr txBox="1">
            <a:spLocks noChangeArrowheads="1"/>
          </p:cNvSpPr>
          <p:nvPr/>
        </p:nvSpPr>
        <p:spPr bwMode="auto">
          <a:xfrm>
            <a:off x="4384569" y="104191"/>
            <a:ext cx="3640432"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300" b="1" dirty="0">
                <a:latin typeface="Times New Roman" panose="02020603050405020304" pitchFamily="18" charset="0"/>
                <a:ea typeface="Tahoma" panose="020B0604030504040204" pitchFamily="34" charset="0"/>
                <a:cs typeface="Times New Roman" panose="02020603050405020304" pitchFamily="18" charset="0"/>
              </a:rPr>
              <a:t>System Design</a:t>
            </a:r>
          </a:p>
        </p:txBody>
      </p:sp>
    </p:spTree>
    <p:extLst>
      <p:ext uri="{BB962C8B-B14F-4D97-AF65-F5344CB8AC3E}">
        <p14:creationId xmlns:p14="http://schemas.microsoft.com/office/powerpoint/2010/main" val="141876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158089" y="259432"/>
            <a:ext cx="587581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8533" y="1210733"/>
            <a:ext cx="11997266" cy="5293757"/>
          </a:xfrm>
          <a:prstGeom prst="rect">
            <a:avLst/>
          </a:prstGeom>
          <a:noFill/>
        </p:spPr>
        <p:txBody>
          <a:bodyPr wrap="square" rtlCol="0">
            <a:spAutoFit/>
          </a:bodyPr>
          <a:lstStyle/>
          <a:p>
            <a:pPr algn="just"/>
            <a:r>
              <a:rPr lang="en-US" sz="2800" dirty="0">
                <a:latin typeface="Times New Roman" pitchFamily="18" charset="0"/>
                <a:cs typeface="Times New Roman" pitchFamily="18" charset="0"/>
              </a:rPr>
              <a:t>“</a:t>
            </a:r>
            <a:r>
              <a:rPr lang="en-US" sz="2800" b="1" dirty="0">
                <a:latin typeface="Times New Roman" pitchFamily="18" charset="0"/>
                <a:cs typeface="Times New Roman" pitchFamily="18" charset="0"/>
              </a:rPr>
              <a:t>SMARTECT Security and Automation</a:t>
            </a:r>
            <a:r>
              <a:rPr lang="en-US" sz="2800" dirty="0">
                <a:latin typeface="Times New Roman" pitchFamily="18" charset="0"/>
                <a:cs typeface="Times New Roman" pitchFamily="18" charset="0"/>
              </a:rPr>
              <a:t>” consist of total six modules:-</a:t>
            </a:r>
          </a:p>
          <a:p>
            <a:pPr algn="just"/>
            <a:endParaRPr lang="en-IN" sz="2800" dirty="0">
              <a:latin typeface="Times New Roman" pitchFamily="18" charset="0"/>
              <a:cs typeface="Times New Roman" pitchFamily="18" charset="0"/>
            </a:endParaRPr>
          </a:p>
          <a:p>
            <a:pPr marL="285750" lvl="0" indent="-285750" algn="just">
              <a:buFont typeface="Arial" pitchFamily="34" charset="0"/>
              <a:buChar char="•"/>
            </a:pPr>
            <a:r>
              <a:rPr lang="en-US" dirty="0">
                <a:latin typeface="Times New Roman" pitchFamily="18" charset="0"/>
                <a:cs typeface="Times New Roman" pitchFamily="18" charset="0"/>
              </a:rPr>
              <a:t>   </a:t>
            </a:r>
            <a:r>
              <a:rPr lang="en-US" sz="2400" b="1" dirty="0">
                <a:latin typeface="Times New Roman" pitchFamily="18" charset="0"/>
                <a:cs typeface="Times New Roman" pitchFamily="18" charset="0"/>
              </a:rPr>
              <a:t>Fire Safety</a:t>
            </a:r>
          </a:p>
          <a:p>
            <a:pPr lvl="0" algn="just"/>
            <a:endParaRPr lang="en-IN" sz="2400" b="1" dirty="0">
              <a:latin typeface="Times New Roman" pitchFamily="18" charset="0"/>
              <a:cs typeface="Times New Roman" pitchFamily="18" charset="0"/>
            </a:endParaRPr>
          </a:p>
          <a:p>
            <a:pPr marL="285750" lvl="0" indent="-285750" algn="just">
              <a:buFont typeface="Arial" pitchFamily="34" charset="0"/>
              <a:buChar char="•"/>
            </a:pPr>
            <a:r>
              <a:rPr lang="en-US" sz="2400" b="1" dirty="0">
                <a:latin typeface="Times New Roman" pitchFamily="18" charset="0"/>
                <a:cs typeface="Times New Roman" pitchFamily="18" charset="0"/>
              </a:rPr>
              <a:t>  Face Detection</a:t>
            </a:r>
          </a:p>
          <a:p>
            <a:pPr lvl="0" algn="just"/>
            <a:endParaRPr lang="en-IN" sz="2400" b="1" dirty="0">
              <a:latin typeface="Times New Roman" pitchFamily="18" charset="0"/>
              <a:cs typeface="Times New Roman" pitchFamily="18" charset="0"/>
            </a:endParaRPr>
          </a:p>
          <a:p>
            <a:pPr marL="285750" lvl="0" indent="-285750" algn="just">
              <a:buFont typeface="Arial" pitchFamily="34" charset="0"/>
              <a:buChar char="•"/>
            </a:pPr>
            <a:r>
              <a:rPr lang="en-US" sz="2400" b="1" dirty="0">
                <a:latin typeface="Times New Roman" pitchFamily="18" charset="0"/>
                <a:cs typeface="Times New Roman" pitchFamily="18" charset="0"/>
              </a:rPr>
              <a:t>  Intrusion Detection</a:t>
            </a:r>
          </a:p>
          <a:p>
            <a:pPr lvl="0" algn="just"/>
            <a:endParaRPr lang="en-IN" sz="2400" b="1" dirty="0">
              <a:latin typeface="Times New Roman" pitchFamily="18" charset="0"/>
              <a:cs typeface="Times New Roman" pitchFamily="18" charset="0"/>
            </a:endParaRPr>
          </a:p>
          <a:p>
            <a:pPr marL="285750" lvl="0" indent="-285750" algn="just">
              <a:buFont typeface="Arial" pitchFamily="34" charset="0"/>
              <a:buChar char="•"/>
            </a:pPr>
            <a:r>
              <a:rPr lang="en-US" sz="2400" b="1" dirty="0">
                <a:latin typeface="Times New Roman" pitchFamily="18" charset="0"/>
                <a:cs typeface="Times New Roman" pitchFamily="18" charset="0"/>
              </a:rPr>
              <a:t>  UI and app</a:t>
            </a:r>
          </a:p>
          <a:p>
            <a:pPr lvl="0" algn="just"/>
            <a:endParaRPr lang="en-IN" sz="2400" b="1" dirty="0">
              <a:latin typeface="Times New Roman" pitchFamily="18" charset="0"/>
              <a:cs typeface="Times New Roman" pitchFamily="18" charset="0"/>
            </a:endParaRPr>
          </a:p>
          <a:p>
            <a:pPr marL="285750" lvl="0" indent="-285750" algn="just">
              <a:buFont typeface="Arial" pitchFamily="34" charset="0"/>
              <a:buChar char="•"/>
            </a:pPr>
            <a:r>
              <a:rPr lang="en-US" sz="2400" b="1" dirty="0">
                <a:latin typeface="Times New Roman" pitchFamily="18" charset="0"/>
                <a:cs typeface="Times New Roman" pitchFamily="18" charset="0"/>
              </a:rPr>
              <a:t>  Encryption</a:t>
            </a:r>
          </a:p>
          <a:p>
            <a:pPr lvl="0" algn="just"/>
            <a:r>
              <a:rPr lang="en-US" sz="2400" b="1" dirty="0">
                <a:latin typeface="Times New Roman" pitchFamily="18" charset="0"/>
                <a:cs typeface="Times New Roman" pitchFamily="18" charset="0"/>
              </a:rPr>
              <a:t> </a:t>
            </a:r>
            <a:endParaRPr lang="en-IN" sz="2400" b="1" dirty="0">
              <a:latin typeface="Times New Roman" pitchFamily="18" charset="0"/>
              <a:cs typeface="Times New Roman" pitchFamily="18" charset="0"/>
            </a:endParaRPr>
          </a:p>
          <a:p>
            <a:pPr marL="342900" lvl="0" indent="-342900" algn="just">
              <a:buFont typeface="Arial" pitchFamily="34" charset="0"/>
              <a:buChar char="•"/>
            </a:pPr>
            <a:r>
              <a:rPr lang="en-IN" sz="2400" b="1" dirty="0">
                <a:latin typeface="Times New Roman" pitchFamily="18" charset="0"/>
                <a:cs typeface="Times New Roman" pitchFamily="18" charset="0"/>
              </a:rPr>
              <a:t>		</a:t>
            </a:r>
            <a:r>
              <a:rPr lang="en-US" sz="2400" b="1" dirty="0">
                <a:latin typeface="Times New Roman" pitchFamily="18" charset="0"/>
                <a:cs typeface="Times New Roman" pitchFamily="18" charset="0"/>
              </a:rPr>
              <a:t>Text to Voice Module</a:t>
            </a:r>
            <a:endParaRPr lang="en-IN" sz="2400" b="1"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41742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182525" y="233759"/>
            <a:ext cx="586928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8533" y="1210733"/>
            <a:ext cx="7417894" cy="5262979"/>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                                              Module Implementation</a:t>
            </a:r>
          </a:p>
          <a:p>
            <a:pPr marL="342900" lvl="0" indent="-342900" algn="just">
              <a:buFont typeface="+mj-lt"/>
              <a:buAutoNum type="arabicPeriod"/>
            </a:pPr>
            <a:r>
              <a:rPr lang="en-US" dirty="0">
                <a:latin typeface="Times New Roman" pitchFamily="18" charset="0"/>
                <a:cs typeface="Times New Roman" pitchFamily="18" charset="0"/>
              </a:rPr>
              <a:t>   </a:t>
            </a:r>
            <a:r>
              <a:rPr lang="en-US" sz="2400" b="1" dirty="0">
                <a:latin typeface="Times New Roman" pitchFamily="18" charset="0"/>
                <a:cs typeface="Times New Roman" pitchFamily="18" charset="0"/>
              </a:rPr>
              <a:t>Fire Safety</a:t>
            </a:r>
          </a:p>
          <a:p>
            <a:pPr lvl="0" algn="just"/>
            <a:endParaRPr lang="en-US" sz="2400" b="1" dirty="0">
              <a:latin typeface="Times New Roman" pitchFamily="18" charset="0"/>
              <a:cs typeface="Times New Roman" pitchFamily="18" charset="0"/>
            </a:endParaRPr>
          </a:p>
          <a:p>
            <a:pPr marL="342900" lvl="0" indent="-342900" algn="just">
              <a:buFont typeface="Arial" pitchFamily="34" charset="0"/>
              <a:buChar char="•"/>
            </a:pPr>
            <a:r>
              <a:rPr lang="en-US" sz="2000" dirty="0">
                <a:latin typeface="Times New Roman" pitchFamily="18" charset="0"/>
                <a:cs typeface="Times New Roman" pitchFamily="18" charset="0"/>
              </a:rPr>
              <a:t>The smoke and flame sensors are placed in the room where there is a high chance of fire for example kitchens, laboratories, indoor fireplaces etc.</a:t>
            </a:r>
          </a:p>
          <a:p>
            <a:pPr marL="342900" lvl="0" indent="-342900" algn="just">
              <a:buFont typeface="Arial" pitchFamily="34" charset="0"/>
              <a:buChar char="•"/>
            </a:pPr>
            <a:r>
              <a:rPr lang="en-US" sz="2000" dirty="0">
                <a:latin typeface="Times New Roman" pitchFamily="18" charset="0"/>
                <a:cs typeface="Times New Roman" pitchFamily="18" charset="0"/>
              </a:rPr>
              <a:t>To prevent false positives we have implemented an image recognition module that detects the incoming video and converts it to frames.</a:t>
            </a:r>
          </a:p>
          <a:p>
            <a:pPr marL="342900" lvl="0" indent="-342900" algn="just">
              <a:buFont typeface="Arial" pitchFamily="34" charset="0"/>
              <a:buChar char="•"/>
            </a:pPr>
            <a:r>
              <a:rPr lang="en-US" sz="2000" dirty="0"/>
              <a:t> </a:t>
            </a:r>
            <a:r>
              <a:rPr lang="en-US" sz="2000" dirty="0">
                <a:latin typeface="Times New Roman" pitchFamily="18" charset="0"/>
                <a:cs typeface="Times New Roman" pitchFamily="18" charset="0"/>
              </a:rPr>
              <a:t>It then converts the video into HSV color space which is closer to how humans perceive color and then takes it takes a upper and lower range of orange color and shows pixels detected in that range. </a:t>
            </a:r>
          </a:p>
          <a:p>
            <a:pPr lvl="0" algn="just"/>
            <a:endParaRPr lang="en-US" sz="2000" b="1" dirty="0">
              <a:latin typeface="Times New Roman" pitchFamily="18" charset="0"/>
              <a:cs typeface="Times New Roman" pitchFamily="18" charset="0"/>
            </a:endParaRPr>
          </a:p>
          <a:p>
            <a:pPr lvl="0" algn="just"/>
            <a:endParaRPr lang="en-IN" sz="2400" b="1" dirty="0">
              <a:latin typeface="Times New Roman" pitchFamily="18" charset="0"/>
              <a:cs typeface="Times New Roman" pitchFamily="18" charset="0"/>
            </a:endParaRPr>
          </a:p>
          <a:p>
            <a:endParaRPr lang="en-IN" dirty="0"/>
          </a:p>
        </p:txBody>
      </p:sp>
      <p:pic>
        <p:nvPicPr>
          <p:cNvPr id="5" name="Picture 4">
            <a:extLst>
              <a:ext uri="{FF2B5EF4-FFF2-40B4-BE49-F238E27FC236}">
                <a16:creationId xmlns:a16="http://schemas.microsoft.com/office/drawing/2014/main" id="{8122C2F8-EADC-466E-9E26-729F65FB8F00}"/>
              </a:ext>
            </a:extLst>
          </p:cNvPr>
          <p:cNvPicPr>
            <a:picLocks noChangeAspect="1"/>
          </p:cNvPicPr>
          <p:nvPr/>
        </p:nvPicPr>
        <p:blipFill>
          <a:blip r:embed="rId3"/>
          <a:stretch>
            <a:fillRect/>
          </a:stretch>
        </p:blipFill>
        <p:spPr>
          <a:xfrm>
            <a:off x="8049365" y="2351278"/>
            <a:ext cx="2955676" cy="2930342"/>
          </a:xfrm>
          <a:prstGeom prst="rect">
            <a:avLst/>
          </a:prstGeom>
        </p:spPr>
      </p:pic>
    </p:spTree>
    <p:extLst>
      <p:ext uri="{BB962C8B-B14F-4D97-AF65-F5344CB8AC3E}">
        <p14:creationId xmlns:p14="http://schemas.microsoft.com/office/powerpoint/2010/main" val="27919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175598" y="183762"/>
            <a:ext cx="58831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8533" y="1210733"/>
            <a:ext cx="11997266" cy="2185214"/>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Module Implementation</a:t>
            </a:r>
          </a:p>
          <a:p>
            <a:pPr lvl="0" algn="just"/>
            <a:r>
              <a:rPr lang="en-US" sz="2400" dirty="0">
                <a:latin typeface="Times New Roman" pitchFamily="18" charset="0"/>
                <a:cs typeface="Times New Roman" pitchFamily="18" charset="0"/>
              </a:rPr>
              <a:t>1. </a:t>
            </a:r>
            <a:r>
              <a:rPr lang="en-US" sz="2400" b="1" dirty="0">
                <a:latin typeface="Times New Roman" pitchFamily="18" charset="0"/>
                <a:cs typeface="Times New Roman" pitchFamily="18" charset="0"/>
              </a:rPr>
              <a:t>Fire Safety</a:t>
            </a:r>
          </a:p>
          <a:p>
            <a:pPr lvl="0" algn="just"/>
            <a:endParaRPr lang="en-US" sz="2400" b="1" dirty="0">
              <a:latin typeface="Times New Roman" pitchFamily="18" charset="0"/>
              <a:cs typeface="Times New Roman" pitchFamily="18" charset="0"/>
            </a:endParaRPr>
          </a:p>
          <a:p>
            <a:pPr lvl="0" algn="just"/>
            <a:endParaRPr lang="en-US" sz="2000" b="1" dirty="0">
              <a:latin typeface="Times New Roman" pitchFamily="18" charset="0"/>
              <a:cs typeface="Times New Roman" pitchFamily="18" charset="0"/>
            </a:endParaRPr>
          </a:p>
          <a:p>
            <a:pPr lvl="0" algn="just"/>
            <a:endParaRPr lang="en-IN" sz="2400" b="1" dirty="0">
              <a:latin typeface="Times New Roman" pitchFamily="18" charset="0"/>
              <a:cs typeface="Times New Roman" pitchFamily="18" charset="0"/>
            </a:endParaRPr>
          </a:p>
          <a:p>
            <a:endParaRPr lang="en-IN" dirty="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5471007" y="1879601"/>
            <a:ext cx="5946987" cy="3835854"/>
          </a:xfrm>
          <a:prstGeom prst="rect">
            <a:avLst/>
          </a:prstGeom>
        </p:spPr>
      </p:pic>
      <p:sp>
        <p:nvSpPr>
          <p:cNvPr id="4" name="TextBox 3"/>
          <p:cNvSpPr txBox="1"/>
          <p:nvPr/>
        </p:nvSpPr>
        <p:spPr>
          <a:xfrm>
            <a:off x="211666" y="2480733"/>
            <a:ext cx="5181601" cy="2308324"/>
          </a:xfrm>
          <a:prstGeom prst="rect">
            <a:avLst/>
          </a:prstGeom>
          <a:noFill/>
        </p:spPr>
        <p:txBody>
          <a:bodyPr wrap="square" rtlCol="0">
            <a:spAutoFit/>
          </a:bodyPr>
          <a:lstStyle/>
          <a:p>
            <a:pPr marL="285750" indent="-285750">
              <a:buFont typeface="Arial" pitchFamily="34" charset="0"/>
              <a:buChar char="•"/>
            </a:pPr>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Arduino</a:t>
            </a:r>
            <a:r>
              <a:rPr lang="en-US" dirty="0">
                <a:latin typeface="Times New Roman" pitchFamily="18" charset="0"/>
                <a:cs typeface="Times New Roman" pitchFamily="18" charset="0"/>
              </a:rPr>
              <a:t> Mega 2560 REV3 is programmed to limit the power supply of the building to prevent further damages. </a:t>
            </a:r>
          </a:p>
          <a:p>
            <a:pPr marL="285750" indent="-285750">
              <a:buFont typeface="Arial" pitchFamily="34" charset="0"/>
              <a:buChar char="•"/>
            </a:pPr>
            <a:r>
              <a:rPr lang="en-US" dirty="0">
                <a:latin typeface="Times New Roman" pitchFamily="18" charset="0"/>
                <a:cs typeface="Times New Roman" pitchFamily="18" charset="0"/>
              </a:rPr>
              <a:t>The windows of the building are automatically opened to remove excess smoke. </a:t>
            </a:r>
          </a:p>
          <a:p>
            <a:pPr marL="285750" indent="-285750">
              <a:buFont typeface="Arial" pitchFamily="34" charset="0"/>
              <a:buChar char="•"/>
            </a:pPr>
            <a:r>
              <a:rPr lang="en-US" dirty="0">
                <a:latin typeface="Times New Roman" pitchFamily="18" charset="0"/>
                <a:cs typeface="Times New Roman" pitchFamily="18" charset="0"/>
              </a:rPr>
              <a:t>An exhaust fan is also switched on to remove excess smoke from the building. </a:t>
            </a:r>
            <a:endParaRPr lang="en-IN"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2944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35127" y="226281"/>
            <a:ext cx="595240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4691" y="1231732"/>
            <a:ext cx="11514667" cy="769441"/>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Module Implementation</a:t>
            </a:r>
            <a:endParaRPr lang="en-IN" sz="2400" b="1" dirty="0">
              <a:latin typeface="Times New Roman" pitchFamily="18" charset="0"/>
              <a:cs typeface="Times New Roman" pitchFamily="18" charset="0"/>
            </a:endParaRPr>
          </a:p>
          <a:p>
            <a:endParaRPr lang="en-IN" dirty="0"/>
          </a:p>
        </p:txBody>
      </p:sp>
      <p:sp>
        <p:nvSpPr>
          <p:cNvPr id="4" name="TextBox 3"/>
          <p:cNvSpPr txBox="1"/>
          <p:nvPr/>
        </p:nvSpPr>
        <p:spPr>
          <a:xfrm>
            <a:off x="124691" y="1980173"/>
            <a:ext cx="4336463" cy="830997"/>
          </a:xfrm>
          <a:prstGeom prst="rect">
            <a:avLst/>
          </a:prstGeom>
          <a:noFill/>
        </p:spPr>
        <p:txBody>
          <a:bodyPr wrap="square" rtlCol="0">
            <a:spAutoFit/>
          </a:bodyPr>
          <a:lstStyle/>
          <a:p>
            <a:r>
              <a:rPr lang="en-US" sz="2400" b="1" dirty="0">
                <a:latin typeface="Times New Roman" pitchFamily="18" charset="0"/>
                <a:cs typeface="Times New Roman" pitchFamily="18" charset="0"/>
              </a:rPr>
              <a:t>2. Face Detection</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127" y="2811170"/>
            <a:ext cx="2390775" cy="2804979"/>
          </a:xfrm>
          <a:prstGeom prst="rect">
            <a:avLst/>
          </a:prstGeom>
        </p:spPr>
      </p:pic>
      <p:sp>
        <p:nvSpPr>
          <p:cNvPr id="6" name="Right Arrow 5"/>
          <p:cNvSpPr/>
          <p:nvPr/>
        </p:nvSpPr>
        <p:spPr>
          <a:xfrm>
            <a:off x="1543050" y="3900488"/>
            <a:ext cx="1492077" cy="313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3999" y="3471580"/>
            <a:ext cx="1289051" cy="861774"/>
          </a:xfrm>
          <a:prstGeom prst="rect">
            <a:avLst/>
          </a:prstGeom>
          <a:noFill/>
        </p:spPr>
        <p:txBody>
          <a:bodyPr wrap="square" rtlCol="0">
            <a:spAutoFit/>
          </a:bodyPr>
          <a:lstStyle/>
          <a:p>
            <a:r>
              <a:rPr lang="en-US" dirty="0"/>
              <a:t>             </a:t>
            </a:r>
            <a:r>
              <a:rPr lang="en-US" sz="3200" b="1" dirty="0">
                <a:latin typeface="Times New Roman" pitchFamily="18" charset="0"/>
                <a:cs typeface="Times New Roman" pitchFamily="18" charset="0"/>
              </a:rPr>
              <a:t>this </a:t>
            </a:r>
          </a:p>
        </p:txBody>
      </p:sp>
      <p:sp>
        <p:nvSpPr>
          <p:cNvPr id="9" name="TextBox 8"/>
          <p:cNvSpPr txBox="1"/>
          <p:nvPr/>
        </p:nvSpPr>
        <p:spPr>
          <a:xfrm>
            <a:off x="5681998" y="2366999"/>
            <a:ext cx="6309977" cy="3693319"/>
          </a:xfrm>
          <a:prstGeom prst="rect">
            <a:avLst/>
          </a:prstGeom>
          <a:noFill/>
        </p:spPr>
        <p:txBody>
          <a:bodyPr wrap="square" rtlCol="0">
            <a:spAutoFit/>
          </a:bodyPr>
          <a:lstStyle/>
          <a:p>
            <a:pPr marL="457200" lvl="0" indent="-457200" algn="just">
              <a:buFont typeface="Arial" pitchFamily="34" charset="0"/>
              <a:buChar char="•"/>
            </a:pPr>
            <a:r>
              <a:rPr lang="en-US" sz="2400" dirty="0">
                <a:latin typeface="Times New Roman" pitchFamily="18" charset="0"/>
                <a:cs typeface="Times New Roman" pitchFamily="18" charset="0"/>
              </a:rPr>
              <a:t>Face detection is a computer technology being used in a variety of applications that identifies human faces in digital images. </a:t>
            </a:r>
          </a:p>
          <a:p>
            <a:pPr marL="457200" lvl="0" indent="-457200" algn="just">
              <a:buFont typeface="Arial" pitchFamily="34" charset="0"/>
              <a:buChar char="•"/>
            </a:pPr>
            <a:endParaRPr lang="en-US" sz="2400" dirty="0">
              <a:latin typeface="Times New Roman" pitchFamily="18" charset="0"/>
              <a:cs typeface="Times New Roman" pitchFamily="18" charset="0"/>
            </a:endParaRPr>
          </a:p>
          <a:p>
            <a:pPr marL="342900" lvl="0" indent="-342900" algn="just">
              <a:buFont typeface="Arial" pitchFamily="34" charset="0"/>
              <a:buChar char="•"/>
            </a:pPr>
            <a:r>
              <a:rPr lang="en-US" sz="2400" dirty="0">
                <a:latin typeface="Times New Roman" pitchFamily="18" charset="0"/>
                <a:cs typeface="Times New Roman" pitchFamily="18" charset="0"/>
              </a:rPr>
              <a:t>  A camera (mobile phone/webcam) is placed at the entrance. </a:t>
            </a:r>
          </a:p>
          <a:p>
            <a:pPr marL="342900" lvl="0" indent="-342900" algn="just">
              <a:buFont typeface="Arial" pitchFamily="34" charset="0"/>
              <a:buChar char="•"/>
            </a:pPr>
            <a:endParaRPr lang="en-US" sz="2400" dirty="0">
              <a:latin typeface="Times New Roman" pitchFamily="18" charset="0"/>
              <a:cs typeface="Times New Roman" pitchFamily="18" charset="0"/>
            </a:endParaRPr>
          </a:p>
          <a:p>
            <a:pPr marL="342900" lvl="0" indent="-342900" algn="just">
              <a:buFont typeface="Arial" pitchFamily="34" charset="0"/>
              <a:buChar char="•"/>
            </a:pPr>
            <a:r>
              <a:rPr lang="en-US" sz="2400" dirty="0">
                <a:latin typeface="Times New Roman" pitchFamily="18" charset="0"/>
                <a:cs typeface="Times New Roman" pitchFamily="18" charset="0"/>
              </a:rPr>
              <a:t> This immediately captures a photo when the user clicks on the capture button in the GUI.</a:t>
            </a:r>
          </a:p>
          <a:p>
            <a:endParaRPr lang="en-US" dirty="0"/>
          </a:p>
        </p:txBody>
      </p:sp>
      <p:sp>
        <p:nvSpPr>
          <p:cNvPr id="11" name="Up Arrow 10"/>
          <p:cNvSpPr/>
          <p:nvPr/>
        </p:nvSpPr>
        <p:spPr>
          <a:xfrm>
            <a:off x="4145183" y="4512018"/>
            <a:ext cx="230640" cy="15483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321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7" grpId="0"/>
      <p:bldP spid="9" grpId="0"/>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35127" y="226281"/>
            <a:ext cx="595240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738664"/>
          </a:xfrm>
          <a:prstGeom prst="rect">
            <a:avLst/>
          </a:prstGeom>
          <a:noFill/>
        </p:spPr>
        <p:txBody>
          <a:bodyPr wrap="square" rtlCol="0">
            <a:spAutoFit/>
          </a:bodyPr>
          <a:lstStyle/>
          <a:p>
            <a:pPr lvl="0" algn="just"/>
            <a:endParaRPr lang="en-IN" sz="2400" b="1" dirty="0">
              <a:latin typeface="Times New Roman" pitchFamily="18" charset="0"/>
              <a:cs typeface="Times New Roman" pitchFamily="18" charset="0"/>
            </a:endParaRPr>
          </a:p>
          <a:p>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44010"/>
          <a:stretch/>
        </p:blipFill>
        <p:spPr>
          <a:xfrm>
            <a:off x="1486957" y="1210733"/>
            <a:ext cx="9515475" cy="3338513"/>
          </a:xfrm>
          <a:prstGeom prst="rect">
            <a:avLst/>
          </a:prstGeom>
        </p:spPr>
      </p:pic>
      <p:sp>
        <p:nvSpPr>
          <p:cNvPr id="5" name="TextBox 4"/>
          <p:cNvSpPr txBox="1"/>
          <p:nvPr/>
        </p:nvSpPr>
        <p:spPr>
          <a:xfrm>
            <a:off x="3711043" y="4630222"/>
            <a:ext cx="4432831" cy="523220"/>
          </a:xfrm>
          <a:prstGeom prst="rect">
            <a:avLst/>
          </a:prstGeom>
          <a:noFill/>
        </p:spPr>
        <p:txBody>
          <a:bodyPr wrap="square" rtlCol="0">
            <a:spAutoFit/>
          </a:bodyPr>
          <a:lstStyle/>
          <a:p>
            <a:pPr algn="ctr"/>
            <a:r>
              <a:rPr lang="en-US" sz="2800" dirty="0">
                <a:latin typeface="Times New Roman" pitchFamily="18" charset="0"/>
                <a:cs typeface="Times New Roman" pitchFamily="18" charset="0"/>
              </a:rPr>
              <a:t>GUI for Face Recognition </a:t>
            </a:r>
          </a:p>
        </p:txBody>
      </p:sp>
    </p:spTree>
    <p:extLst>
      <p:ext uri="{BB962C8B-B14F-4D97-AF65-F5344CB8AC3E}">
        <p14:creationId xmlns:p14="http://schemas.microsoft.com/office/powerpoint/2010/main" val="208678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endParaRPr lang="en-US" altLang="en-US" sz="1800">
              <a:solidFill>
                <a:prstClr val="black"/>
              </a:solidFill>
            </a:endParaRP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solidFill>
                <a:prstClr val="black"/>
              </a:solidFill>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en-US" sz="1200" b="1" dirty="0">
                <a:solidFill>
                  <a:srgbClr val="C00000"/>
                </a:solidFill>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lang="en-US" altLang="en-US" sz="3600" dirty="0">
              <a:solidFill>
                <a:srgbClr val="C00000"/>
              </a:solidFill>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Arial" panose="020B0604020202020204" pitchFamily="34" charset="0"/>
              <a:buAutoNum type="arabicPeriod"/>
              <a:defRPr/>
            </a:pPr>
            <a:endParaRPr lang="en-US" sz="2400" dirty="0">
              <a:solidFill>
                <a:prstClr val="black"/>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1270001" y="284555"/>
            <a:ext cx="105748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solidFill>
                  <a:prstClr val="black"/>
                </a:solidFill>
                <a:latin typeface="Times New Roman" panose="02020603050405020304" pitchFamily="18" charset="0"/>
                <a:cs typeface="Times New Roman" panose="02020603050405020304" pitchFamily="18" charset="0"/>
              </a:rPr>
              <a:t>Introduction</a:t>
            </a:r>
            <a:endParaRPr lang="en-US" altLang="en-US" sz="4800" dirty="0">
              <a:solidFill>
                <a:prstClr val="black"/>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266" y="1025237"/>
            <a:ext cx="6891866" cy="5381954"/>
          </a:xfrm>
          <a:prstGeom prst="rect">
            <a:avLst/>
          </a:prstGeom>
        </p:spPr>
      </p:pic>
    </p:spTree>
    <p:extLst>
      <p:ext uri="{BB962C8B-B14F-4D97-AF65-F5344CB8AC3E}">
        <p14:creationId xmlns:p14="http://schemas.microsoft.com/office/powerpoint/2010/main" val="136255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35127" y="226281"/>
            <a:ext cx="595240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738664"/>
          </a:xfrm>
          <a:prstGeom prst="rect">
            <a:avLst/>
          </a:prstGeom>
          <a:noFill/>
        </p:spPr>
        <p:txBody>
          <a:bodyPr wrap="square" rtlCol="0">
            <a:spAutoFit/>
          </a:bodyPr>
          <a:lstStyle/>
          <a:p>
            <a:pPr lvl="0" algn="just"/>
            <a:endParaRPr lang="en-IN" sz="2400" b="1" dirty="0">
              <a:latin typeface="Times New Roman" pitchFamily="18" charset="0"/>
              <a:cs typeface="Times New Roman" pitchFamily="18" charset="0"/>
            </a:endParaRPr>
          </a:p>
          <a:p>
            <a:endParaRPr lang="en-IN" dirty="0"/>
          </a:p>
        </p:txBody>
      </p:sp>
      <p:sp>
        <p:nvSpPr>
          <p:cNvPr id="5" name="TextBox 4"/>
          <p:cNvSpPr txBox="1"/>
          <p:nvPr/>
        </p:nvSpPr>
        <p:spPr>
          <a:xfrm>
            <a:off x="818711" y="1318455"/>
            <a:ext cx="5192621" cy="584775"/>
          </a:xfrm>
          <a:prstGeom prst="rect">
            <a:avLst/>
          </a:prstGeom>
          <a:noFill/>
        </p:spPr>
        <p:txBody>
          <a:bodyPr wrap="square" rtlCol="0">
            <a:spAutoFit/>
          </a:bodyPr>
          <a:lstStyle/>
          <a:p>
            <a:pPr algn="ctr"/>
            <a:r>
              <a:rPr lang="en-US" sz="3200" b="1" dirty="0">
                <a:latin typeface="Times New Roman" pitchFamily="18" charset="0"/>
                <a:cs typeface="Times New Roman" pitchFamily="18" charset="0"/>
              </a:rPr>
              <a:t>What is the action taken?</a:t>
            </a:r>
          </a:p>
        </p:txBody>
      </p:sp>
      <p:sp>
        <p:nvSpPr>
          <p:cNvPr id="9" name="TextBox 8"/>
          <p:cNvSpPr txBox="1"/>
          <p:nvPr/>
        </p:nvSpPr>
        <p:spPr>
          <a:xfrm>
            <a:off x="818711" y="2228092"/>
            <a:ext cx="4432831" cy="523220"/>
          </a:xfrm>
          <a:prstGeom prst="rect">
            <a:avLst/>
          </a:prstGeom>
          <a:noFill/>
        </p:spPr>
        <p:txBody>
          <a:bodyPr wrap="square" rtlCol="0">
            <a:spAutoFit/>
          </a:bodyPr>
          <a:lstStyle/>
          <a:p>
            <a:pPr algn="ctr"/>
            <a:r>
              <a:rPr lang="en-US" sz="2800" dirty="0">
                <a:latin typeface="Times New Roman" pitchFamily="18" charset="0"/>
                <a:cs typeface="Times New Roman" pitchFamily="18" charset="0"/>
              </a:rPr>
              <a:t>Registered  user? </a:t>
            </a:r>
          </a:p>
        </p:txBody>
      </p:sp>
      <p:sp>
        <p:nvSpPr>
          <p:cNvPr id="11" name="TextBox 10"/>
          <p:cNvSpPr txBox="1"/>
          <p:nvPr/>
        </p:nvSpPr>
        <p:spPr>
          <a:xfrm>
            <a:off x="6300348" y="2228092"/>
            <a:ext cx="4432831" cy="523220"/>
          </a:xfrm>
          <a:prstGeom prst="rect">
            <a:avLst/>
          </a:prstGeom>
          <a:noFill/>
        </p:spPr>
        <p:txBody>
          <a:bodyPr wrap="square" rtlCol="0">
            <a:spAutoFit/>
          </a:bodyPr>
          <a:lstStyle/>
          <a:p>
            <a:pPr algn="ctr"/>
            <a:r>
              <a:rPr lang="en-US" sz="2800" dirty="0" err="1">
                <a:latin typeface="Times New Roman" pitchFamily="18" charset="0"/>
                <a:cs typeface="Times New Roman" pitchFamily="18" charset="0"/>
              </a:rPr>
              <a:t>Unauthorised</a:t>
            </a:r>
            <a:r>
              <a:rPr lang="en-US" sz="2800" dirty="0">
                <a:latin typeface="Times New Roman" pitchFamily="18" charset="0"/>
                <a:cs typeface="Times New Roman" pitchFamily="18" charset="0"/>
              </a:rPr>
              <a:t> user?</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239789" y="3228974"/>
            <a:ext cx="1590676" cy="191452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7700964" y="3114675"/>
            <a:ext cx="1614486" cy="2028824"/>
          </a:xfrm>
          <a:prstGeom prst="rect">
            <a:avLst/>
          </a:prstGeom>
        </p:spPr>
      </p:pic>
      <p:sp>
        <p:nvSpPr>
          <p:cNvPr id="12" name="Multiply 11"/>
          <p:cNvSpPr/>
          <p:nvPr/>
        </p:nvSpPr>
        <p:spPr>
          <a:xfrm>
            <a:off x="7658227" y="3428999"/>
            <a:ext cx="1699960" cy="14001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90600" y="5143499"/>
            <a:ext cx="4432831" cy="461665"/>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Welcome user</a:t>
            </a:r>
          </a:p>
        </p:txBody>
      </p:sp>
      <p:sp>
        <p:nvSpPr>
          <p:cNvPr id="15" name="TextBox 14"/>
          <p:cNvSpPr txBox="1"/>
          <p:nvPr/>
        </p:nvSpPr>
        <p:spPr>
          <a:xfrm>
            <a:off x="6291791" y="5181598"/>
            <a:ext cx="4432831" cy="461665"/>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No access given</a:t>
            </a:r>
          </a:p>
        </p:txBody>
      </p:sp>
    </p:spTree>
    <p:extLst>
      <p:ext uri="{BB962C8B-B14F-4D97-AF65-F5344CB8AC3E}">
        <p14:creationId xmlns:p14="http://schemas.microsoft.com/office/powerpoint/2010/main" val="365530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1" grpId="0"/>
      <p:bldP spid="12" grpId="0" animBg="1"/>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35127" y="226281"/>
            <a:ext cx="595240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Times New Roman" pitchFamily="18" charset="0"/>
              <a:cs typeface="Times New Roman" pitchFamily="18" charset="0"/>
            </a:endParaRPr>
          </a:p>
          <a:p>
            <a:pPr>
              <a:buClr>
                <a:srgbClr val="000000"/>
              </a:buClr>
              <a:buSzPct val="100000"/>
              <a:defRPr/>
            </a:pPr>
            <a:endParaRPr lang="en-IN" sz="100" dirty="0">
              <a:latin typeface="Times New Roman" pitchFamily="18" charset="0"/>
              <a:cs typeface="Times New Roman" pitchFamily="18" charset="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Times New Roman" pitchFamily="18" charset="0"/>
                <a:ea typeface="Times New Roman" pitchFamily="18" charset="0"/>
                <a:cs typeface="Times New Roman" pitchFamily="18"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Times New Roman" pitchFamily="18" charset="0"/>
              <a:cs typeface="Times New Roman" pitchFamily="18"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738664"/>
          </a:xfrm>
          <a:prstGeom prst="rect">
            <a:avLst/>
          </a:prstGeom>
          <a:noFill/>
        </p:spPr>
        <p:txBody>
          <a:bodyPr wrap="square" rtlCol="0">
            <a:spAutoFit/>
          </a:bodyPr>
          <a:lstStyle/>
          <a:p>
            <a:pPr lvl="0" algn="just"/>
            <a:endParaRPr lang="en-IN" sz="2400" b="1"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
        <p:nvSpPr>
          <p:cNvPr id="5" name="TextBox 4"/>
          <p:cNvSpPr txBox="1"/>
          <p:nvPr/>
        </p:nvSpPr>
        <p:spPr>
          <a:xfrm>
            <a:off x="818710" y="1318455"/>
            <a:ext cx="8168825" cy="584775"/>
          </a:xfrm>
          <a:prstGeom prst="rect">
            <a:avLst/>
          </a:prstGeom>
          <a:noFill/>
        </p:spPr>
        <p:txBody>
          <a:bodyPr wrap="square" rtlCol="0">
            <a:spAutoFit/>
          </a:bodyPr>
          <a:lstStyle/>
          <a:p>
            <a:r>
              <a:rPr lang="en-US" sz="3200" b="1" dirty="0">
                <a:latin typeface="Times New Roman" pitchFamily="18" charset="0"/>
                <a:cs typeface="Times New Roman" pitchFamily="18" charset="0"/>
              </a:rPr>
              <a:t>Working of face recognition system</a:t>
            </a:r>
          </a:p>
        </p:txBody>
      </p:sp>
      <p:sp>
        <p:nvSpPr>
          <p:cNvPr id="9" name="TextBox 8"/>
          <p:cNvSpPr txBox="1"/>
          <p:nvPr/>
        </p:nvSpPr>
        <p:spPr>
          <a:xfrm>
            <a:off x="990598" y="2134412"/>
            <a:ext cx="10427397" cy="461665"/>
          </a:xfrm>
          <a:prstGeom prst="rect">
            <a:avLst/>
          </a:prstGeom>
          <a:noFill/>
        </p:spPr>
        <p:txBody>
          <a:bodyPr wrap="square" rtlCol="0">
            <a:spAutoFit/>
          </a:bodyPr>
          <a:lstStyle/>
          <a:p>
            <a:r>
              <a:rPr lang="en-US" sz="2400" dirty="0">
                <a:latin typeface="Times New Roman" pitchFamily="18" charset="0"/>
                <a:cs typeface="Times New Roman" pitchFamily="18" charset="0"/>
              </a:rPr>
              <a:t>How do humans recognize faces ?</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948"/>
          <a:stretch/>
        </p:blipFill>
        <p:spPr>
          <a:xfrm>
            <a:off x="3880195" y="2825388"/>
            <a:ext cx="4870505" cy="2890067"/>
          </a:xfrm>
          <a:prstGeom prst="rect">
            <a:avLst/>
          </a:prstGeom>
        </p:spPr>
      </p:pic>
      <p:sp>
        <p:nvSpPr>
          <p:cNvPr id="14" name="TextBox 13"/>
          <p:cNvSpPr txBox="1"/>
          <p:nvPr/>
        </p:nvSpPr>
        <p:spPr>
          <a:xfrm>
            <a:off x="990595" y="5825062"/>
            <a:ext cx="10427397" cy="461665"/>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Can you tell who this person is? </a:t>
            </a:r>
          </a:p>
        </p:txBody>
      </p:sp>
    </p:spTree>
    <p:extLst>
      <p:ext uri="{BB962C8B-B14F-4D97-AF65-F5344CB8AC3E}">
        <p14:creationId xmlns:p14="http://schemas.microsoft.com/office/powerpoint/2010/main" val="146377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35127" y="226281"/>
            <a:ext cx="595240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738664"/>
          </a:xfrm>
          <a:prstGeom prst="rect">
            <a:avLst/>
          </a:prstGeom>
          <a:noFill/>
        </p:spPr>
        <p:txBody>
          <a:bodyPr wrap="square" rtlCol="0">
            <a:spAutoFit/>
          </a:bodyPr>
          <a:lstStyle/>
          <a:p>
            <a:pPr lvl="0" algn="just"/>
            <a:endParaRPr lang="en-IN" sz="2400" b="1" dirty="0">
              <a:latin typeface="Times New Roman" pitchFamily="18" charset="0"/>
              <a:cs typeface="Times New Roman" pitchFamily="18" charset="0"/>
            </a:endParaRPr>
          </a:p>
          <a:p>
            <a:endParaRPr lang="en-IN" dirty="0"/>
          </a:p>
        </p:txBody>
      </p:sp>
      <p:sp>
        <p:nvSpPr>
          <p:cNvPr id="5" name="TextBox 4"/>
          <p:cNvSpPr txBox="1"/>
          <p:nvPr/>
        </p:nvSpPr>
        <p:spPr>
          <a:xfrm>
            <a:off x="818710" y="1318455"/>
            <a:ext cx="8168825" cy="584775"/>
          </a:xfrm>
          <a:prstGeom prst="rect">
            <a:avLst/>
          </a:prstGeom>
          <a:noFill/>
        </p:spPr>
        <p:txBody>
          <a:bodyPr wrap="square" rtlCol="0">
            <a:spAutoFit/>
          </a:bodyPr>
          <a:lstStyle/>
          <a:p>
            <a:r>
              <a:rPr lang="en-US" sz="3200" b="1" dirty="0">
                <a:latin typeface="Times New Roman" pitchFamily="18" charset="0"/>
                <a:cs typeface="Times New Roman" pitchFamily="18" charset="0"/>
              </a:rPr>
              <a:t>Working of face recognition system</a:t>
            </a:r>
          </a:p>
        </p:txBody>
      </p:sp>
      <p:sp>
        <p:nvSpPr>
          <p:cNvPr id="9" name="TextBox 8"/>
          <p:cNvSpPr txBox="1"/>
          <p:nvPr/>
        </p:nvSpPr>
        <p:spPr>
          <a:xfrm>
            <a:off x="990598" y="2134412"/>
            <a:ext cx="10427397" cy="461665"/>
          </a:xfrm>
          <a:prstGeom prst="rect">
            <a:avLst/>
          </a:prstGeom>
          <a:noFill/>
        </p:spPr>
        <p:txBody>
          <a:bodyPr wrap="square" rtlCol="0">
            <a:spAutoFit/>
          </a:bodyPr>
          <a:lstStyle/>
          <a:p>
            <a:r>
              <a:rPr lang="en-US" sz="2400" dirty="0">
                <a:latin typeface="Times New Roman" pitchFamily="18" charset="0"/>
                <a:cs typeface="Times New Roman" pitchFamily="18" charset="0"/>
              </a:rPr>
              <a:t>Can a computer do the same?</a:t>
            </a:r>
          </a:p>
        </p:txBody>
      </p:sp>
      <p:sp>
        <p:nvSpPr>
          <p:cNvPr id="14" name="TextBox 13"/>
          <p:cNvSpPr txBox="1"/>
          <p:nvPr/>
        </p:nvSpPr>
        <p:spPr>
          <a:xfrm>
            <a:off x="990600" y="2620414"/>
            <a:ext cx="10234429" cy="646331"/>
          </a:xfrm>
          <a:prstGeom prst="rect">
            <a:avLst/>
          </a:prstGeom>
          <a:noFill/>
        </p:spPr>
        <p:txBody>
          <a:bodyPr wrap="square" rtlCol="0">
            <a:spAutoFit/>
          </a:bodyPr>
          <a:lstStyle/>
          <a:p>
            <a:pPr marL="285750" indent="-285750">
              <a:buFont typeface="Arial" pitchFamily="34" charset="0"/>
              <a:buChar char="•"/>
            </a:pPr>
            <a:r>
              <a:rPr lang="en-US" dirty="0">
                <a:latin typeface="Times New Roman" pitchFamily="18" charset="0"/>
                <a:cs typeface="Times New Roman" pitchFamily="18" charset="0"/>
              </a:rPr>
              <a:t>Taking inspiration from the human visual system, Computer Vision researchers have tried to come up with different features to efficiently describe the uniqueness in each persons face.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113" y="3614738"/>
            <a:ext cx="5801423" cy="2200730"/>
          </a:xfrm>
          <a:prstGeom prst="rect">
            <a:avLst/>
          </a:prstGeom>
        </p:spPr>
      </p:pic>
    </p:spTree>
    <p:extLst>
      <p:ext uri="{BB962C8B-B14F-4D97-AF65-F5344CB8AC3E}">
        <p14:creationId xmlns:p14="http://schemas.microsoft.com/office/powerpoint/2010/main" val="6602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35127" y="226281"/>
            <a:ext cx="595240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a:r>
              <a:rPr lang="en-US" altLang="en-US" sz="4400" b="1" dirty="0">
                <a:solidFill>
                  <a:prstClr val="black"/>
                </a:solidFill>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solidFill>
                <a:prstClr val="black"/>
              </a:solidFill>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en-US" sz="1200" b="1" dirty="0">
                <a:solidFill>
                  <a:srgbClr val="C00000"/>
                </a:solidFill>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lang="en-US" altLang="en-US" sz="3600" dirty="0">
              <a:solidFill>
                <a:srgbClr val="C00000"/>
              </a:solidFill>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738664"/>
          </a:xfrm>
          <a:prstGeom prst="rect">
            <a:avLst/>
          </a:prstGeom>
          <a:noFill/>
        </p:spPr>
        <p:txBody>
          <a:bodyPr wrap="square" rtlCol="0">
            <a:spAutoFit/>
          </a:bodyPr>
          <a:lstStyle/>
          <a:p>
            <a:pPr algn="just"/>
            <a:endParaRPr lang="en-IN" sz="2400" b="1" dirty="0">
              <a:solidFill>
                <a:prstClr val="black"/>
              </a:solidFill>
              <a:latin typeface="Times New Roman" pitchFamily="18" charset="0"/>
              <a:cs typeface="Times New Roman" pitchFamily="18" charset="0"/>
            </a:endParaRPr>
          </a:p>
          <a:p>
            <a:endParaRPr lang="en-IN" dirty="0">
              <a:solidFill>
                <a:prstClr val="black"/>
              </a:solidFill>
            </a:endParaRPr>
          </a:p>
        </p:txBody>
      </p:sp>
      <p:sp>
        <p:nvSpPr>
          <p:cNvPr id="5" name="TextBox 4"/>
          <p:cNvSpPr txBox="1"/>
          <p:nvPr/>
        </p:nvSpPr>
        <p:spPr>
          <a:xfrm>
            <a:off x="818710" y="1318455"/>
            <a:ext cx="8168825" cy="584775"/>
          </a:xfrm>
          <a:prstGeom prst="rect">
            <a:avLst/>
          </a:prstGeom>
          <a:noFill/>
        </p:spPr>
        <p:txBody>
          <a:bodyPr wrap="square" rtlCol="0">
            <a:spAutoFit/>
          </a:bodyPr>
          <a:lstStyle/>
          <a:p>
            <a:r>
              <a:rPr lang="en-US" sz="3200" b="1" dirty="0">
                <a:solidFill>
                  <a:prstClr val="black"/>
                </a:solidFill>
                <a:latin typeface="Times New Roman" pitchFamily="18" charset="0"/>
                <a:cs typeface="Times New Roman" pitchFamily="18" charset="0"/>
              </a:rPr>
              <a:t>Working of Face recognition.</a:t>
            </a:r>
          </a:p>
        </p:txBody>
      </p:sp>
      <p:sp>
        <p:nvSpPr>
          <p:cNvPr id="9" name="TextBox 8"/>
          <p:cNvSpPr txBox="1"/>
          <p:nvPr/>
        </p:nvSpPr>
        <p:spPr>
          <a:xfrm>
            <a:off x="990598" y="2134412"/>
            <a:ext cx="10427397" cy="461665"/>
          </a:xfrm>
          <a:prstGeom prst="rect">
            <a:avLst/>
          </a:prstGeom>
          <a:noFill/>
        </p:spPr>
        <p:txBody>
          <a:bodyPr wrap="square" rtlCol="0">
            <a:spAutoFit/>
          </a:bodyPr>
          <a:lstStyle/>
          <a:p>
            <a:r>
              <a:rPr lang="en-US" sz="2400" dirty="0">
                <a:solidFill>
                  <a:prstClr val="black"/>
                </a:solidFill>
                <a:latin typeface="Times New Roman" pitchFamily="18" charset="0"/>
                <a:cs typeface="Times New Roman" pitchFamily="18" charset="0"/>
              </a:rPr>
              <a:t>What happens to the feature Histograms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743200"/>
            <a:ext cx="9753600" cy="2972255"/>
          </a:xfrm>
          <a:prstGeom prst="rect">
            <a:avLst/>
          </a:prstGeom>
        </p:spPr>
      </p:pic>
    </p:spTree>
    <p:extLst>
      <p:ext uri="{BB962C8B-B14F-4D97-AF65-F5344CB8AC3E}">
        <p14:creationId xmlns:p14="http://schemas.microsoft.com/office/powerpoint/2010/main" val="950924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888" y="1328738"/>
            <a:ext cx="10015537" cy="523220"/>
          </a:xfrm>
          <a:prstGeom prst="rect">
            <a:avLst/>
          </a:prstGeom>
          <a:noFill/>
        </p:spPr>
        <p:txBody>
          <a:bodyPr wrap="square" rtlCol="0">
            <a:spAutoFit/>
          </a:bodyPr>
          <a:lstStyle/>
          <a:p>
            <a:r>
              <a:rPr lang="en-US" sz="2800" dirty="0">
                <a:latin typeface="Times New Roman" pitchFamily="18" charset="0"/>
                <a:cs typeface="Times New Roman" pitchFamily="18" charset="0"/>
              </a:rPr>
              <a:t>How to obtain </a:t>
            </a:r>
            <a:r>
              <a:rPr lang="en-US" sz="2800" dirty="0" err="1">
                <a:latin typeface="Times New Roman" pitchFamily="18" charset="0"/>
                <a:cs typeface="Times New Roman" pitchFamily="18" charset="0"/>
              </a:rPr>
              <a:t>obtain</a:t>
            </a:r>
            <a:r>
              <a:rPr lang="en-US" sz="2800" dirty="0">
                <a:latin typeface="Times New Roman" pitchFamily="18" charset="0"/>
                <a:cs typeface="Times New Roman" pitchFamily="18" charset="0"/>
              </a:rPr>
              <a:t> higher face recognition accuracy?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2028825"/>
            <a:ext cx="5715000" cy="3543300"/>
          </a:xfrm>
          <a:prstGeom prst="rect">
            <a:avLst/>
          </a:prstGeom>
        </p:spPr>
      </p:pic>
      <p:sp>
        <p:nvSpPr>
          <p:cNvPr id="4" name="TextBox 3"/>
          <p:cNvSpPr txBox="1"/>
          <p:nvPr/>
        </p:nvSpPr>
        <p:spPr>
          <a:xfrm>
            <a:off x="3729038" y="5772150"/>
            <a:ext cx="4700587" cy="369332"/>
          </a:xfrm>
          <a:prstGeom prst="rect">
            <a:avLst/>
          </a:prstGeom>
          <a:noFill/>
        </p:spPr>
        <p:txBody>
          <a:bodyPr wrap="square" rtlCol="0">
            <a:spAutoFit/>
          </a:bodyPr>
          <a:lstStyle/>
          <a:p>
            <a:pPr algn="ctr"/>
            <a:r>
              <a:rPr lang="en-US" b="1" dirty="0">
                <a:latin typeface="Times New Roman" pitchFamily="18" charset="0"/>
                <a:cs typeface="Times New Roman" pitchFamily="18" charset="0"/>
              </a:rPr>
              <a:t>MORE DATA</a:t>
            </a:r>
          </a:p>
        </p:txBody>
      </p:sp>
      <p:pic>
        <p:nvPicPr>
          <p:cNvPr id="5"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3062835" y="259432"/>
            <a:ext cx="589699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3" name="Rectangle 2"/>
          <p:cNvSpPr/>
          <p:nvPr/>
        </p:nvSpPr>
        <p:spPr>
          <a:xfrm>
            <a:off x="4145274" y="1087094"/>
            <a:ext cx="3732112" cy="461665"/>
          </a:xfrm>
          <a:prstGeom prst="rect">
            <a:avLst/>
          </a:prstGeom>
        </p:spPr>
        <p:txBody>
          <a:bodyPr wrap="none">
            <a:spAutoFit/>
          </a:bodyPr>
          <a:lstStyle/>
          <a:p>
            <a:pPr algn="ctr"/>
            <a:r>
              <a:rPr lang="en-US" sz="2400" b="1" dirty="0">
                <a:latin typeface="Times New Roman" pitchFamily="18" charset="0"/>
                <a:cs typeface="Times New Roman" pitchFamily="18" charset="0"/>
              </a:rPr>
              <a:t>Algorithm Implementation</a:t>
            </a:r>
          </a:p>
        </p:txBody>
      </p:sp>
      <p:sp>
        <p:nvSpPr>
          <p:cNvPr id="4" name="Rectangle 3"/>
          <p:cNvSpPr/>
          <p:nvPr/>
        </p:nvSpPr>
        <p:spPr>
          <a:xfrm>
            <a:off x="918658" y="1606980"/>
            <a:ext cx="4740529" cy="400110"/>
          </a:xfrm>
          <a:prstGeom prst="rect">
            <a:avLst/>
          </a:prstGeom>
        </p:spPr>
        <p:txBody>
          <a:bodyPr wrap="none">
            <a:spAutoFit/>
          </a:bodyPr>
          <a:lstStyle/>
          <a:p>
            <a:r>
              <a:rPr lang="en-US" sz="2000" b="1" dirty="0">
                <a:latin typeface="Times New Roman" pitchFamily="18" charset="0"/>
                <a:cs typeface="Times New Roman" pitchFamily="18" charset="0"/>
              </a:rPr>
              <a:t>1.Flow of the Face Recognition Algorithm</a:t>
            </a:r>
          </a:p>
        </p:txBody>
      </p:sp>
      <p:sp>
        <p:nvSpPr>
          <p:cNvPr id="5" name="Rectangle 4"/>
          <p:cNvSpPr/>
          <p:nvPr/>
        </p:nvSpPr>
        <p:spPr>
          <a:xfrm>
            <a:off x="1060322" y="2300227"/>
            <a:ext cx="2339102" cy="400110"/>
          </a:xfrm>
          <a:prstGeom prst="rect">
            <a:avLst/>
          </a:prstGeom>
        </p:spPr>
        <p:txBody>
          <a:bodyPr wrap="none">
            <a:spAutoFit/>
          </a:bodyPr>
          <a:lstStyle/>
          <a:p>
            <a:r>
              <a:rPr lang="en-US" sz="2000" b="1" dirty="0">
                <a:latin typeface="Times New Roman" pitchFamily="18" charset="0"/>
                <a:cs typeface="Times New Roman" pitchFamily="18" charset="0"/>
              </a:rPr>
              <a:t>Step 1</a:t>
            </a:r>
            <a:r>
              <a:rPr lang="en-US" sz="2000" dirty="0">
                <a:latin typeface="Times New Roman" pitchFamily="18" charset="0"/>
                <a:cs typeface="Times New Roman" pitchFamily="18" charset="0"/>
              </a:rPr>
              <a:t>:- Detect faces</a:t>
            </a:r>
          </a:p>
        </p:txBody>
      </p:sp>
      <p:sp>
        <p:nvSpPr>
          <p:cNvPr id="6" name="Rectangle 5"/>
          <p:cNvSpPr/>
          <p:nvPr/>
        </p:nvSpPr>
        <p:spPr>
          <a:xfrm>
            <a:off x="1060322" y="2876073"/>
            <a:ext cx="6457345" cy="400110"/>
          </a:xfrm>
          <a:prstGeom prst="rect">
            <a:avLst/>
          </a:prstGeom>
        </p:spPr>
        <p:txBody>
          <a:bodyPr wrap="none">
            <a:spAutoFit/>
          </a:bodyPr>
          <a:lstStyle/>
          <a:p>
            <a:r>
              <a:rPr lang="en-US" sz="2000" b="1" dirty="0">
                <a:latin typeface="Times New Roman" pitchFamily="18" charset="0"/>
                <a:cs typeface="Times New Roman" pitchFamily="18" charset="0"/>
              </a:rPr>
              <a:t>Step 2</a:t>
            </a:r>
            <a:r>
              <a:rPr lang="en-US" sz="2000" dirty="0">
                <a:latin typeface="Times New Roman" pitchFamily="18" charset="0"/>
                <a:cs typeface="Times New Roman" pitchFamily="18" charset="0"/>
              </a:rPr>
              <a:t>:- Compute 128-d face embedding’s to quantify a face.</a:t>
            </a:r>
            <a:endParaRPr lang="en-US" sz="2000" dirty="0"/>
          </a:p>
        </p:txBody>
      </p:sp>
      <p:sp>
        <p:nvSpPr>
          <p:cNvPr id="7" name="Rectangle 6"/>
          <p:cNvSpPr/>
          <p:nvPr/>
        </p:nvSpPr>
        <p:spPr>
          <a:xfrm>
            <a:off x="1060322" y="3440965"/>
            <a:ext cx="7469316" cy="400110"/>
          </a:xfrm>
          <a:prstGeom prst="rect">
            <a:avLst/>
          </a:prstGeom>
        </p:spPr>
        <p:txBody>
          <a:bodyPr wrap="square">
            <a:spAutoFit/>
          </a:bodyPr>
          <a:lstStyle/>
          <a:p>
            <a:r>
              <a:rPr lang="en-US" sz="2000" b="1" dirty="0">
                <a:latin typeface="Times New Roman" pitchFamily="18" charset="0"/>
                <a:cs typeface="Times New Roman" pitchFamily="18" charset="0"/>
              </a:rPr>
              <a:t>Step 3</a:t>
            </a:r>
            <a:r>
              <a:rPr lang="en-US" sz="2000" dirty="0">
                <a:latin typeface="Times New Roman" pitchFamily="18" charset="0"/>
                <a:cs typeface="Times New Roman" pitchFamily="18" charset="0"/>
              </a:rPr>
              <a:t>:- Train a support vector machine on top of the </a:t>
            </a:r>
            <a:r>
              <a:rPr lang="en-US" sz="2000" dirty="0" err="1">
                <a:latin typeface="Times New Roman" pitchFamily="18" charset="0"/>
                <a:cs typeface="Times New Roman" pitchFamily="18" charset="0"/>
              </a:rPr>
              <a:t>embeddings</a:t>
            </a:r>
            <a:r>
              <a:rPr lang="en-US" sz="2000" dirty="0">
                <a:latin typeface="Times New Roman" pitchFamily="18" charset="0"/>
                <a:cs typeface="Times New Roman" pitchFamily="18" charset="0"/>
              </a:rPr>
              <a:t>.</a:t>
            </a:r>
          </a:p>
        </p:txBody>
      </p:sp>
      <p:sp>
        <p:nvSpPr>
          <p:cNvPr id="8" name="Rectangle 7"/>
          <p:cNvSpPr/>
          <p:nvPr/>
        </p:nvSpPr>
        <p:spPr>
          <a:xfrm>
            <a:off x="1060322" y="4043273"/>
            <a:ext cx="7899504" cy="400110"/>
          </a:xfrm>
          <a:prstGeom prst="rect">
            <a:avLst/>
          </a:prstGeom>
        </p:spPr>
        <p:txBody>
          <a:bodyPr wrap="square">
            <a:spAutoFit/>
          </a:bodyPr>
          <a:lstStyle/>
          <a:p>
            <a:r>
              <a:rPr lang="en-US" sz="2000" b="1" dirty="0">
                <a:latin typeface="Times New Roman" pitchFamily="18" charset="0"/>
                <a:cs typeface="Times New Roman" pitchFamily="18" charset="0"/>
              </a:rPr>
              <a:t>Step 4</a:t>
            </a:r>
            <a:r>
              <a:rPr lang="en-US" sz="2000" dirty="0">
                <a:latin typeface="Times New Roman" pitchFamily="18" charset="0"/>
                <a:cs typeface="Times New Roman" pitchFamily="18" charset="0"/>
              </a:rPr>
              <a:t>:- Recognize faces in the images captured from the Image.</a:t>
            </a:r>
          </a:p>
        </p:txBody>
      </p:sp>
      <p:sp>
        <p:nvSpPr>
          <p:cNvPr id="9" name="Rectangle 8"/>
          <p:cNvSpPr/>
          <p:nvPr/>
        </p:nvSpPr>
        <p:spPr>
          <a:xfrm>
            <a:off x="1060322" y="4583967"/>
            <a:ext cx="8039100" cy="400110"/>
          </a:xfrm>
          <a:prstGeom prst="rect">
            <a:avLst/>
          </a:prstGeom>
        </p:spPr>
        <p:txBody>
          <a:bodyPr wrap="square">
            <a:spAutoFit/>
          </a:bodyPr>
          <a:lstStyle/>
          <a:p>
            <a:r>
              <a:rPr lang="en-US" sz="2000" b="1" dirty="0">
                <a:latin typeface="Times New Roman" pitchFamily="18" charset="0"/>
                <a:cs typeface="Times New Roman" pitchFamily="18" charset="0"/>
              </a:rPr>
              <a:t>Step 5</a:t>
            </a:r>
            <a:r>
              <a:rPr lang="en-US" sz="2000" dirty="0">
                <a:latin typeface="Times New Roman" pitchFamily="18" charset="0"/>
                <a:cs typeface="Times New Roman" pitchFamily="18" charset="0"/>
              </a:rPr>
              <a:t>:- Store image and compare with these images for future reference.</a:t>
            </a:r>
            <a:endParaRPr lang="en-US" sz="2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6188" y="947757"/>
            <a:ext cx="1506600" cy="2128371"/>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66921"/>
          <a:stretch/>
        </p:blipFill>
        <p:spPr>
          <a:xfrm>
            <a:off x="9366188" y="913831"/>
            <a:ext cx="1852756" cy="2362321"/>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4576"/>
          <a:stretch/>
        </p:blipFill>
        <p:spPr>
          <a:xfrm>
            <a:off x="8377345" y="913832"/>
            <a:ext cx="3252679" cy="312944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6867" y="1387273"/>
            <a:ext cx="2773633" cy="2073978"/>
          </a:xfrm>
          <a:prstGeom prst="rect">
            <a:avLst/>
          </a:prstGeom>
        </p:spPr>
      </p:pic>
      <p:pic>
        <p:nvPicPr>
          <p:cNvPr id="14"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20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69764" y="238432"/>
            <a:ext cx="58831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2431435"/>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Module Implementation</a:t>
            </a:r>
          </a:p>
          <a:p>
            <a:pPr lvl="0" algn="just"/>
            <a:r>
              <a:rPr lang="en-US" sz="2400" b="1" dirty="0">
                <a:latin typeface="Times New Roman" pitchFamily="18" charset="0"/>
                <a:cs typeface="Times New Roman" pitchFamily="18" charset="0"/>
              </a:rPr>
              <a:t>3. Intrusion detection Module</a:t>
            </a:r>
          </a:p>
          <a:p>
            <a:pPr lvl="0" algn="just"/>
            <a:endParaRPr lang="en-US" sz="2400" b="1" dirty="0">
              <a:latin typeface="Times New Roman" pitchFamily="18" charset="0"/>
              <a:cs typeface="Times New Roman" pitchFamily="18" charset="0"/>
            </a:endParaRPr>
          </a:p>
          <a:p>
            <a:pPr marL="457200" lvl="0" indent="-457200" algn="just">
              <a:buFont typeface="Arial" pitchFamily="34" charset="0"/>
              <a:buChar char="•"/>
            </a:pPr>
            <a:r>
              <a:rPr lang="en-US" sz="2000" dirty="0">
                <a:latin typeface="Times New Roman" pitchFamily="18" charset="0"/>
                <a:cs typeface="Times New Roman" pitchFamily="18" charset="0"/>
              </a:rPr>
              <a:t>An intrusion detection system (IDS) is a device or software application that monitors an area for malicious activity. </a:t>
            </a:r>
          </a:p>
          <a:p>
            <a:pPr marL="457200" lvl="0" indent="-457200" algn="just">
              <a:buFont typeface="Arial" pitchFamily="34" charset="0"/>
              <a:buChar char="•"/>
            </a:pPr>
            <a:r>
              <a:rPr lang="en-US" sz="2000" dirty="0">
                <a:latin typeface="Times New Roman" pitchFamily="18" charset="0"/>
                <a:cs typeface="Times New Roman" pitchFamily="18" charset="0"/>
              </a:rPr>
              <a:t>Motion sensors are installed around the compound walls of the house.</a:t>
            </a:r>
          </a:p>
          <a:p>
            <a:endParaRPr lang="en-IN" dirty="0"/>
          </a:p>
        </p:txBody>
      </p:sp>
      <p:sp>
        <p:nvSpPr>
          <p:cNvPr id="6" name="TextBox 5"/>
          <p:cNvSpPr txBox="1"/>
          <p:nvPr/>
        </p:nvSpPr>
        <p:spPr>
          <a:xfrm>
            <a:off x="214679" y="5040993"/>
            <a:ext cx="1551842" cy="369332"/>
          </a:xfrm>
          <a:prstGeom prst="rect">
            <a:avLst/>
          </a:prstGeom>
          <a:noFill/>
        </p:spPr>
        <p:txBody>
          <a:bodyPr wrap="square" rtlCol="0">
            <a:spAutoFit/>
          </a:bodyPr>
          <a:lstStyle/>
          <a:p>
            <a:r>
              <a:rPr lang="en-US" b="1" dirty="0">
                <a:latin typeface="Times New Roman" pitchFamily="18" charset="0"/>
                <a:cs typeface="Times New Roman" pitchFamily="18" charset="0"/>
              </a:rPr>
              <a:t>PIR Sensor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764" y="3429000"/>
            <a:ext cx="7317249" cy="3000602"/>
          </a:xfrm>
          <a:prstGeom prst="rect">
            <a:avLst/>
          </a:prstGeom>
        </p:spPr>
      </p:pic>
      <p:sp>
        <p:nvSpPr>
          <p:cNvPr id="5" name="Up Arrow 4"/>
          <p:cNvSpPr/>
          <p:nvPr/>
        </p:nvSpPr>
        <p:spPr>
          <a:xfrm rot="5400000">
            <a:off x="2702893" y="3968867"/>
            <a:ext cx="164308" cy="25135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34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69764" y="238432"/>
            <a:ext cx="58831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1785104"/>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Module Implementation</a:t>
            </a:r>
          </a:p>
          <a:p>
            <a:pPr lvl="0" algn="just"/>
            <a:r>
              <a:rPr lang="en-US" sz="2400" b="1" dirty="0">
                <a:latin typeface="Times New Roman" pitchFamily="18" charset="0"/>
                <a:cs typeface="Times New Roman" pitchFamily="18" charset="0"/>
              </a:rPr>
              <a:t>3. Intrusion detection Module</a:t>
            </a:r>
          </a:p>
          <a:p>
            <a:pPr lvl="0" algn="just"/>
            <a:endParaRPr lang="en-US" sz="2400" b="1" dirty="0">
              <a:latin typeface="Times New Roman" pitchFamily="18" charset="0"/>
              <a:cs typeface="Times New Roman" pitchFamily="18" charset="0"/>
            </a:endParaRPr>
          </a:p>
          <a:p>
            <a:pPr marL="285750" indent="-285750">
              <a:buFont typeface="Arial" pitchFamily="34" charset="0"/>
              <a:buChar char="•"/>
            </a:pPr>
            <a:r>
              <a:rPr lang="en-US" dirty="0">
                <a:latin typeface="Times New Roman" pitchFamily="18" charset="0"/>
                <a:cs typeface="Times New Roman" pitchFamily="18" charset="0"/>
              </a:rPr>
              <a:t>To prevent unauthorized entry of people, cameras are placed near the compounds. These cameras are activated when motion is detected by the motion sensors, and clicks several photos of the intruder as soon as an alert is sounded</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295650"/>
            <a:ext cx="4013731" cy="2419805"/>
          </a:xfrm>
          <a:prstGeom prst="rect">
            <a:avLst/>
          </a:prstGeom>
        </p:spPr>
      </p:pic>
      <p:sp>
        <p:nvSpPr>
          <p:cNvPr id="9" name="Multiply 8"/>
          <p:cNvSpPr/>
          <p:nvPr/>
        </p:nvSpPr>
        <p:spPr>
          <a:xfrm>
            <a:off x="6557962" y="3900369"/>
            <a:ext cx="1428750" cy="124301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101013" y="3887748"/>
            <a:ext cx="1243013" cy="1107996"/>
          </a:xfrm>
          <a:prstGeom prst="rect">
            <a:avLst/>
          </a:prstGeom>
          <a:noFill/>
        </p:spPr>
        <p:txBody>
          <a:bodyPr wrap="square" rtlCol="0">
            <a:spAutoFit/>
          </a:bodyPr>
          <a:lstStyle/>
          <a:p>
            <a:r>
              <a:rPr lang="en-US" sz="6600" dirty="0">
                <a:latin typeface="Times New Roman" pitchFamily="18" charset="0"/>
                <a:cs typeface="Times New Roman" pitchFamily="18" charset="0"/>
              </a:rPr>
              <a:t>10</a:t>
            </a:r>
          </a:p>
        </p:txBody>
      </p:sp>
    </p:spTree>
    <p:extLst>
      <p:ext uri="{BB962C8B-B14F-4D97-AF65-F5344CB8AC3E}">
        <p14:creationId xmlns:p14="http://schemas.microsoft.com/office/powerpoint/2010/main" val="8282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69764" y="238432"/>
            <a:ext cx="58831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2369880"/>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Module Implementation</a:t>
            </a:r>
          </a:p>
          <a:p>
            <a:pPr lvl="0" algn="just"/>
            <a:r>
              <a:rPr lang="en-US" sz="2400" b="1" dirty="0">
                <a:latin typeface="Times New Roman" pitchFamily="18" charset="0"/>
                <a:cs typeface="Times New Roman" pitchFamily="18" charset="0"/>
              </a:rPr>
              <a:t>3. Intrusion detection Module</a:t>
            </a:r>
          </a:p>
          <a:p>
            <a:pPr lvl="0" algn="just"/>
            <a:endParaRPr lang="en-US" sz="2400" b="1" dirty="0">
              <a:latin typeface="Times New Roman" pitchFamily="18" charset="0"/>
              <a:cs typeface="Times New Roman" pitchFamily="18" charset="0"/>
            </a:endParaRPr>
          </a:p>
          <a:p>
            <a:pPr marL="285750" indent="-285750">
              <a:buFont typeface="Arial" pitchFamily="34" charset="0"/>
              <a:buChar char="•"/>
            </a:pPr>
            <a:r>
              <a:rPr lang="en-US" dirty="0">
                <a:latin typeface="Times New Roman" pitchFamily="18" charset="0"/>
                <a:cs typeface="Times New Roman" pitchFamily="18" charset="0"/>
              </a:rPr>
              <a:t>All the images are stored in a folder and the and folder undergoes extraction of positive and negative images. </a:t>
            </a:r>
          </a:p>
          <a:p>
            <a:pPr marL="285750" lvl="0" indent="-285750">
              <a:buFont typeface="Arial" pitchFamily="34" charset="0"/>
              <a:buChar char="•"/>
            </a:pPr>
            <a:r>
              <a:rPr lang="en-US" dirty="0">
                <a:latin typeface="Times New Roman" pitchFamily="18" charset="0"/>
                <a:cs typeface="Times New Roman" pitchFamily="18" charset="0"/>
              </a:rPr>
              <a:t>The model is trained in such a way as to detect for people in the given photographs.</a:t>
            </a:r>
            <a:endParaRPr lang="en-IN" b="1" dirty="0">
              <a:latin typeface="Times New Roman" pitchFamily="18" charset="0"/>
              <a:cs typeface="Times New Roman"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698" y="3228975"/>
            <a:ext cx="5143501" cy="30577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764" y="3086100"/>
            <a:ext cx="5883136" cy="3200626"/>
          </a:xfrm>
          <a:prstGeom prst="rect">
            <a:avLst/>
          </a:prstGeom>
        </p:spPr>
      </p:pic>
    </p:spTree>
    <p:extLst>
      <p:ext uri="{BB962C8B-B14F-4D97-AF65-F5344CB8AC3E}">
        <p14:creationId xmlns:p14="http://schemas.microsoft.com/office/powerpoint/2010/main" val="152524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168285" y="199275"/>
            <a:ext cx="585542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8533" y="1210733"/>
            <a:ext cx="11997266" cy="2585323"/>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Module Implementation</a:t>
            </a:r>
          </a:p>
          <a:p>
            <a:pPr algn="ctr"/>
            <a:endParaRPr lang="en-US" sz="2600" b="1"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 So how to implement the model ?? </a:t>
            </a:r>
          </a:p>
          <a:p>
            <a:pPr lvl="0" algn="just"/>
            <a:endParaRPr lang="en-US" sz="2400" b="1" dirty="0">
              <a:latin typeface="Times New Roman" pitchFamily="18" charset="0"/>
              <a:cs typeface="Times New Roman" pitchFamily="18" charset="0"/>
            </a:endParaRPr>
          </a:p>
          <a:p>
            <a:pPr lvl="0" algn="just"/>
            <a:endParaRPr lang="en-US" sz="2000" b="1" dirty="0">
              <a:latin typeface="Times New Roman" pitchFamily="18" charset="0"/>
              <a:cs typeface="Times New Roman" pitchFamily="18" charset="0"/>
            </a:endParaRPr>
          </a:p>
          <a:p>
            <a:pPr lvl="0" algn="just"/>
            <a:endParaRPr lang="en-IN" sz="2400" b="1" dirty="0">
              <a:latin typeface="Times New Roman" pitchFamily="18" charset="0"/>
              <a:cs typeface="Times New Roman" pitchFamily="18" charset="0"/>
            </a:endParaRPr>
          </a:p>
          <a:p>
            <a:endParaRPr lang="en-I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681" y="3069670"/>
            <a:ext cx="4920396" cy="1385888"/>
          </a:xfrm>
          <a:prstGeom prst="rect">
            <a:avLst/>
          </a:prstGeom>
        </p:spPr>
      </p:pic>
      <p:sp>
        <p:nvSpPr>
          <p:cNvPr id="12" name="TextBox 11"/>
          <p:cNvSpPr txBox="1"/>
          <p:nvPr/>
        </p:nvSpPr>
        <p:spPr>
          <a:xfrm>
            <a:off x="385763" y="2700338"/>
            <a:ext cx="11032232" cy="369332"/>
          </a:xfrm>
          <a:prstGeom prst="rect">
            <a:avLst/>
          </a:prstGeom>
          <a:noFill/>
        </p:spPr>
        <p:txBody>
          <a:bodyPr wrap="square" rtlCol="0">
            <a:spAutoFit/>
          </a:bodyPr>
          <a:lstStyle/>
          <a:p>
            <a:pPr marL="285750" indent="-285750">
              <a:buFont typeface="Arial" pitchFamily="34" charset="0"/>
              <a:buChar char="•"/>
            </a:pPr>
            <a:r>
              <a:rPr lang="en-US" dirty="0">
                <a:latin typeface="Times New Roman" pitchFamily="18" charset="0"/>
                <a:cs typeface="Times New Roman" pitchFamily="18" charset="0"/>
              </a:rPr>
              <a:t>Histograms of Oriented Gradients for Human Detection proposed by </a:t>
            </a:r>
            <a:r>
              <a:rPr lang="en-US" b="1" dirty="0">
                <a:latin typeface="Times New Roman" pitchFamily="18" charset="0"/>
                <a:cs typeface="Times New Roman" pitchFamily="18" charset="0"/>
              </a:rPr>
              <a:t>N. </a:t>
            </a:r>
            <a:r>
              <a:rPr lang="en-US" b="1" dirty="0" err="1">
                <a:latin typeface="Times New Roman" pitchFamily="18" charset="0"/>
                <a:cs typeface="Times New Roman" pitchFamily="18" charset="0"/>
              </a:rPr>
              <a:t>Dalal</a:t>
            </a:r>
            <a:r>
              <a:rPr lang="en-US" dirty="0">
                <a:latin typeface="Times New Roman" pitchFamily="18" charset="0"/>
                <a:cs typeface="Times New Roman" pitchFamily="18" charset="0"/>
              </a:rPr>
              <a:t> and </a:t>
            </a:r>
            <a:r>
              <a:rPr lang="en-US" b="1" dirty="0">
                <a:latin typeface="Times New Roman" pitchFamily="18" charset="0"/>
                <a:cs typeface="Times New Roman" pitchFamily="18" charset="0"/>
              </a:rPr>
              <a:t>B. </a:t>
            </a:r>
            <a:r>
              <a:rPr lang="en-US" b="1" dirty="0" err="1">
                <a:latin typeface="Times New Roman" pitchFamily="18" charset="0"/>
                <a:cs typeface="Times New Roman" pitchFamily="18" charset="0"/>
              </a:rPr>
              <a:t>Triggs</a:t>
            </a:r>
            <a:r>
              <a:rPr lang="en-US" b="1" dirty="0">
                <a:latin typeface="Times New Roman" pitchFamily="18" charset="0"/>
                <a:cs typeface="Times New Roman" pitchFamily="18" charset="0"/>
              </a:rPr>
              <a:t> </a:t>
            </a:r>
          </a:p>
        </p:txBody>
      </p:sp>
      <p:sp>
        <p:nvSpPr>
          <p:cNvPr id="13" name="TextBox 12"/>
          <p:cNvSpPr txBox="1"/>
          <p:nvPr/>
        </p:nvSpPr>
        <p:spPr>
          <a:xfrm>
            <a:off x="3441681" y="4455558"/>
            <a:ext cx="5373707"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inbuilt functionality to provide HOG based detection </a:t>
            </a:r>
          </a:p>
        </p:txBody>
      </p:sp>
      <p:sp>
        <p:nvSpPr>
          <p:cNvPr id="14" name="TextBox 13"/>
          <p:cNvSpPr txBox="1"/>
          <p:nvPr/>
        </p:nvSpPr>
        <p:spPr>
          <a:xfrm>
            <a:off x="3657600" y="5343525"/>
            <a:ext cx="4857750" cy="646331"/>
          </a:xfrm>
          <a:prstGeom prst="rect">
            <a:avLst/>
          </a:prstGeom>
          <a:noFill/>
        </p:spPr>
        <p:txBody>
          <a:bodyPr wrap="square" rtlCol="0">
            <a:spAutoFit/>
          </a:bodyPr>
          <a:lstStyle/>
          <a:p>
            <a:pPr algn="ctr"/>
            <a:r>
              <a:rPr lang="en-US" dirty="0">
                <a:latin typeface="Times New Roman" pitchFamily="18" charset="0"/>
                <a:cs typeface="Times New Roman" pitchFamily="18" charset="0"/>
              </a:rPr>
              <a:t> It also includes a pre-trained model for Human Detection. </a:t>
            </a:r>
          </a:p>
        </p:txBody>
      </p:sp>
      <p:sp>
        <p:nvSpPr>
          <p:cNvPr id="15" name="Down Arrow 14"/>
          <p:cNvSpPr/>
          <p:nvPr/>
        </p:nvSpPr>
        <p:spPr>
          <a:xfrm>
            <a:off x="5901879" y="3986213"/>
            <a:ext cx="184596" cy="469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5901879" y="4824890"/>
            <a:ext cx="184596" cy="518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4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endParaRPr lang="en-US" altLang="en-US" sz="1800">
              <a:solidFill>
                <a:prstClr val="black"/>
              </a:solidFill>
            </a:endParaRP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solidFill>
                <a:prstClr val="black"/>
              </a:solidFill>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en-US" sz="1200" b="1" dirty="0">
                <a:solidFill>
                  <a:srgbClr val="C00000"/>
                </a:solidFill>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lang="en-US" altLang="en-US" sz="3600" dirty="0">
              <a:solidFill>
                <a:srgbClr val="C00000"/>
              </a:solidFill>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Arial" panose="020B0604020202020204" pitchFamily="34" charset="0"/>
              <a:buAutoNum type="arabicPeriod"/>
              <a:defRPr/>
            </a:pPr>
            <a:endParaRPr lang="en-US" sz="2400" dirty="0">
              <a:solidFill>
                <a:prstClr val="black"/>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1270001" y="284555"/>
            <a:ext cx="105748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solidFill>
                  <a:prstClr val="black"/>
                </a:solidFill>
                <a:latin typeface="Times New Roman" panose="02020603050405020304" pitchFamily="18" charset="0"/>
                <a:cs typeface="Times New Roman" panose="02020603050405020304" pitchFamily="18" charset="0"/>
              </a:rPr>
              <a:t>Problem Statement</a:t>
            </a:r>
            <a:endParaRPr lang="en-US" altLang="en-US" sz="4800" dirty="0">
              <a:solidFill>
                <a:prstClr val="black"/>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528" y="1616453"/>
            <a:ext cx="5850467" cy="3636381"/>
          </a:xfrm>
          <a:prstGeom prst="rect">
            <a:avLst/>
          </a:prstGeom>
          <a:effectLst>
            <a:glow rad="101600">
              <a:schemeClr val="accent4">
                <a:satMod val="175000"/>
                <a:alpha val="40000"/>
              </a:schemeClr>
            </a:glow>
            <a:softEdge rad="31750"/>
          </a:effectLst>
          <a:scene3d>
            <a:camera prst="perspectiveLeft"/>
            <a:lightRig rig="threePt" dir="t"/>
          </a:scene3d>
        </p:spPr>
      </p:pic>
      <p:sp>
        <p:nvSpPr>
          <p:cNvPr id="7" name="Rectangle 6"/>
          <p:cNvSpPr/>
          <p:nvPr/>
        </p:nvSpPr>
        <p:spPr>
          <a:xfrm>
            <a:off x="296333" y="1402562"/>
            <a:ext cx="4707465" cy="4031873"/>
          </a:xfrm>
          <a:prstGeom prst="rect">
            <a:avLst/>
          </a:prstGeom>
        </p:spPr>
        <p:txBody>
          <a:bodyPr wrap="square">
            <a:spAutoFit/>
          </a:bodyPr>
          <a:lstStyle/>
          <a:p>
            <a:pPr algn="ctr"/>
            <a:r>
              <a:rPr lang="en-IN" sz="3200" dirty="0">
                <a:solidFill>
                  <a:prstClr val="black"/>
                </a:solidFill>
                <a:latin typeface="Times New Roman" pitchFamily="18" charset="0"/>
                <a:cs typeface="Times New Roman" pitchFamily="18" charset="0"/>
              </a:rPr>
              <a:t>The world around us is undergoing a lot of unpredictable changes.</a:t>
            </a:r>
          </a:p>
          <a:p>
            <a:pPr algn="ctr"/>
            <a:endParaRPr lang="en-IN" sz="3200" dirty="0">
              <a:solidFill>
                <a:prstClr val="black"/>
              </a:solidFill>
              <a:latin typeface="Times New Roman" pitchFamily="18" charset="0"/>
              <a:cs typeface="Times New Roman" pitchFamily="18" charset="0"/>
            </a:endParaRPr>
          </a:p>
          <a:p>
            <a:pPr algn="ctr"/>
            <a:r>
              <a:rPr lang="en-IN" sz="3200" dirty="0">
                <a:solidFill>
                  <a:prstClr val="black"/>
                </a:solidFill>
                <a:latin typeface="Times New Roman" pitchFamily="18" charset="0"/>
                <a:cs typeface="Times New Roman" pitchFamily="18" charset="0"/>
              </a:rPr>
              <a:t>Most of the challenges faced, lack the required</a:t>
            </a:r>
          </a:p>
          <a:p>
            <a:pPr algn="ctr"/>
            <a:r>
              <a:rPr lang="en-IN" sz="3200" dirty="0">
                <a:solidFill>
                  <a:prstClr val="black"/>
                </a:solidFill>
                <a:latin typeface="Times New Roman" pitchFamily="18" charset="0"/>
                <a:cs typeface="Times New Roman" pitchFamily="18" charset="0"/>
              </a:rPr>
              <a:t>“</a:t>
            </a:r>
            <a:r>
              <a:rPr lang="en-IN" sz="3200" b="1" dirty="0">
                <a:solidFill>
                  <a:prstClr val="black"/>
                </a:solidFill>
                <a:latin typeface="Times New Roman" pitchFamily="18" charset="0"/>
                <a:cs typeface="Times New Roman" pitchFamily="18" charset="0"/>
              </a:rPr>
              <a:t>SMART</a:t>
            </a:r>
            <a:r>
              <a:rPr lang="en-IN" sz="3200" dirty="0">
                <a:solidFill>
                  <a:prstClr val="black"/>
                </a:solidFill>
                <a:latin typeface="Times New Roman" pitchFamily="18" charset="0"/>
                <a:cs typeface="Times New Roman" pitchFamily="18" charset="0"/>
              </a:rPr>
              <a:t>” </a:t>
            </a:r>
          </a:p>
          <a:p>
            <a:pPr algn="ctr"/>
            <a:r>
              <a:rPr lang="en-IN" sz="3200" dirty="0">
                <a:solidFill>
                  <a:prstClr val="black"/>
                </a:solidFill>
                <a:latin typeface="Times New Roman" pitchFamily="18" charset="0"/>
                <a:cs typeface="Times New Roman" pitchFamily="18" charset="0"/>
              </a:rPr>
              <a:t>to be tackled effectively.</a:t>
            </a:r>
          </a:p>
        </p:txBody>
      </p:sp>
    </p:spTree>
    <p:extLst>
      <p:ext uri="{BB962C8B-B14F-4D97-AF65-F5344CB8AC3E}">
        <p14:creationId xmlns:p14="http://schemas.microsoft.com/office/powerpoint/2010/main" val="83520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3062835" y="259432"/>
            <a:ext cx="589699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3" name="Rectangle 2"/>
          <p:cNvSpPr/>
          <p:nvPr/>
        </p:nvSpPr>
        <p:spPr>
          <a:xfrm>
            <a:off x="4145274" y="1087094"/>
            <a:ext cx="3732112" cy="461665"/>
          </a:xfrm>
          <a:prstGeom prst="rect">
            <a:avLst/>
          </a:prstGeom>
        </p:spPr>
        <p:txBody>
          <a:bodyPr wrap="none">
            <a:spAutoFit/>
          </a:bodyPr>
          <a:lstStyle/>
          <a:p>
            <a:pPr algn="ctr"/>
            <a:r>
              <a:rPr lang="en-US" sz="2400" b="1" dirty="0">
                <a:latin typeface="Times New Roman" pitchFamily="18" charset="0"/>
                <a:cs typeface="Times New Roman" pitchFamily="18" charset="0"/>
              </a:rPr>
              <a:t>Algorithm Implementation</a:t>
            </a:r>
          </a:p>
        </p:txBody>
      </p:sp>
      <p:sp>
        <p:nvSpPr>
          <p:cNvPr id="4" name="Rectangle 3"/>
          <p:cNvSpPr/>
          <p:nvPr/>
        </p:nvSpPr>
        <p:spPr>
          <a:xfrm>
            <a:off x="918658" y="1606980"/>
            <a:ext cx="4782207" cy="400110"/>
          </a:xfrm>
          <a:prstGeom prst="rect">
            <a:avLst/>
          </a:prstGeom>
        </p:spPr>
        <p:txBody>
          <a:bodyPr wrap="none">
            <a:spAutoFit/>
          </a:bodyPr>
          <a:lstStyle/>
          <a:p>
            <a:r>
              <a:rPr lang="en-US" sz="2000" b="1" dirty="0">
                <a:latin typeface="Times New Roman" pitchFamily="18" charset="0"/>
                <a:cs typeface="Times New Roman" pitchFamily="18" charset="0"/>
              </a:rPr>
              <a:t>1.Flow of the Human Detection Algorithm</a:t>
            </a:r>
          </a:p>
        </p:txBody>
      </p:sp>
      <p:sp>
        <p:nvSpPr>
          <p:cNvPr id="5" name="Rectangle 4"/>
          <p:cNvSpPr/>
          <p:nvPr/>
        </p:nvSpPr>
        <p:spPr>
          <a:xfrm>
            <a:off x="1060322" y="2300227"/>
            <a:ext cx="5979522" cy="707886"/>
          </a:xfrm>
          <a:prstGeom prst="rect">
            <a:avLst/>
          </a:prstGeom>
        </p:spPr>
        <p:txBody>
          <a:bodyPr wrap="none">
            <a:spAutoFit/>
          </a:bodyPr>
          <a:lstStyle/>
          <a:p>
            <a:r>
              <a:rPr lang="en-US" sz="2000" b="1" dirty="0">
                <a:latin typeface="Times New Roman" pitchFamily="18" charset="0"/>
                <a:cs typeface="Times New Roman" pitchFamily="18" charset="0"/>
              </a:rPr>
              <a:t>Step 1</a:t>
            </a:r>
            <a:r>
              <a:rPr lang="en-US" sz="2000" dirty="0">
                <a:latin typeface="Times New Roman" pitchFamily="18" charset="0"/>
                <a:cs typeface="Times New Roman" pitchFamily="18" charset="0"/>
              </a:rPr>
              <a:t>:- Hog extraction of positive and negative images.</a:t>
            </a:r>
          </a:p>
          <a:p>
            <a:endParaRPr lang="en-US" sz="2000" dirty="0">
              <a:latin typeface="Times New Roman" pitchFamily="18" charset="0"/>
              <a:cs typeface="Times New Roman" pitchFamily="18" charset="0"/>
            </a:endParaRPr>
          </a:p>
        </p:txBody>
      </p:sp>
      <p:sp>
        <p:nvSpPr>
          <p:cNvPr id="6" name="Rectangle 5"/>
          <p:cNvSpPr/>
          <p:nvPr/>
        </p:nvSpPr>
        <p:spPr>
          <a:xfrm>
            <a:off x="1060322" y="2876073"/>
            <a:ext cx="3712876" cy="400110"/>
          </a:xfrm>
          <a:prstGeom prst="rect">
            <a:avLst/>
          </a:prstGeom>
        </p:spPr>
        <p:txBody>
          <a:bodyPr wrap="none">
            <a:spAutoFit/>
          </a:bodyPr>
          <a:lstStyle/>
          <a:p>
            <a:r>
              <a:rPr lang="en-US" sz="2000" b="1" dirty="0">
                <a:latin typeface="Times New Roman" pitchFamily="18" charset="0"/>
                <a:cs typeface="Times New Roman" pitchFamily="18" charset="0"/>
              </a:rPr>
              <a:t>Step 2</a:t>
            </a:r>
            <a:r>
              <a:rPr lang="en-US" sz="2000" dirty="0">
                <a:latin typeface="Times New Roman" pitchFamily="18" charset="0"/>
                <a:cs typeface="Times New Roman" pitchFamily="18" charset="0"/>
              </a:rPr>
              <a:t>:- Feed descriptors in SVM.</a:t>
            </a:r>
          </a:p>
        </p:txBody>
      </p:sp>
      <p:sp>
        <p:nvSpPr>
          <p:cNvPr id="7" name="Rectangle 6"/>
          <p:cNvSpPr/>
          <p:nvPr/>
        </p:nvSpPr>
        <p:spPr>
          <a:xfrm>
            <a:off x="1060322" y="3440965"/>
            <a:ext cx="7469316" cy="400110"/>
          </a:xfrm>
          <a:prstGeom prst="rect">
            <a:avLst/>
          </a:prstGeom>
        </p:spPr>
        <p:txBody>
          <a:bodyPr wrap="square">
            <a:spAutoFit/>
          </a:bodyPr>
          <a:lstStyle/>
          <a:p>
            <a:r>
              <a:rPr lang="en-US" sz="2000" b="1" dirty="0">
                <a:latin typeface="Times New Roman" pitchFamily="18" charset="0"/>
                <a:cs typeface="Times New Roman" pitchFamily="18" charset="0"/>
              </a:rPr>
              <a:t>Step 3</a:t>
            </a:r>
            <a:r>
              <a:rPr lang="en-US" sz="2000" dirty="0">
                <a:latin typeface="Times New Roman" pitchFamily="18" charset="0"/>
                <a:cs typeface="Times New Roman" pitchFamily="18" charset="0"/>
              </a:rPr>
              <a:t>:- Benchmark SVM with static images.</a:t>
            </a:r>
          </a:p>
        </p:txBody>
      </p:sp>
      <p:sp>
        <p:nvSpPr>
          <p:cNvPr id="8" name="Rectangle 7"/>
          <p:cNvSpPr/>
          <p:nvPr/>
        </p:nvSpPr>
        <p:spPr>
          <a:xfrm>
            <a:off x="1060322" y="4043273"/>
            <a:ext cx="7899504" cy="707886"/>
          </a:xfrm>
          <a:prstGeom prst="rect">
            <a:avLst/>
          </a:prstGeom>
        </p:spPr>
        <p:txBody>
          <a:bodyPr wrap="square">
            <a:spAutoFit/>
          </a:bodyPr>
          <a:lstStyle/>
          <a:p>
            <a:r>
              <a:rPr lang="en-US" sz="2000" b="1" dirty="0">
                <a:latin typeface="Times New Roman" pitchFamily="18" charset="0"/>
                <a:cs typeface="Times New Roman" pitchFamily="18" charset="0"/>
              </a:rPr>
              <a:t>Step 4</a:t>
            </a:r>
            <a:r>
              <a:rPr lang="en-US" sz="2000" dirty="0">
                <a:latin typeface="Times New Roman" pitchFamily="18" charset="0"/>
                <a:cs typeface="Times New Roman" pitchFamily="18" charset="0"/>
              </a:rPr>
              <a:t>:- Extract and display humans detected.</a:t>
            </a:r>
          </a:p>
          <a:p>
            <a:endParaRPr lang="en-US" sz="2000" dirty="0">
              <a:latin typeface="Times New Roman" pitchFamily="18" charset="0"/>
              <a:cs typeface="Times New Roman" pitchFamily="18" charset="0"/>
            </a:endParaRPr>
          </a:p>
        </p:txBody>
      </p:sp>
      <p:sp>
        <p:nvSpPr>
          <p:cNvPr id="9" name="Rectangle 8"/>
          <p:cNvSpPr/>
          <p:nvPr/>
        </p:nvSpPr>
        <p:spPr>
          <a:xfrm>
            <a:off x="1060322" y="4583967"/>
            <a:ext cx="8039100" cy="707886"/>
          </a:xfrm>
          <a:prstGeom prst="rect">
            <a:avLst/>
          </a:prstGeom>
        </p:spPr>
        <p:txBody>
          <a:bodyPr wrap="square">
            <a:spAutoFit/>
          </a:bodyPr>
          <a:lstStyle/>
          <a:p>
            <a:r>
              <a:rPr lang="en-US" sz="2000" b="1" dirty="0">
                <a:latin typeface="Times New Roman" pitchFamily="18" charset="0"/>
                <a:cs typeface="Times New Roman" pitchFamily="18" charset="0"/>
              </a:rPr>
              <a:t>Step 5</a:t>
            </a:r>
            <a:r>
              <a:rPr lang="en-US" sz="2000" dirty="0">
                <a:latin typeface="Times New Roman" pitchFamily="18" charset="0"/>
                <a:cs typeface="Times New Roman" pitchFamily="18" charset="0"/>
              </a:rPr>
              <a:t>:- Raise an alarm only if humans are detected.</a:t>
            </a:r>
            <a:endParaRPr lang="en-IN" sz="2000" dirty="0">
              <a:latin typeface="Times New Roman" pitchFamily="18" charset="0"/>
              <a:cs typeface="Times New Roman" pitchFamily="18" charset="0"/>
            </a:endParaRPr>
          </a:p>
          <a:p>
            <a:endParaRPr lang="en-US" sz="2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9523" y="1898834"/>
            <a:ext cx="4108057" cy="3084262"/>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65723"/>
          <a:stretch/>
        </p:blipFill>
        <p:spPr>
          <a:xfrm>
            <a:off x="8011912" y="1978907"/>
            <a:ext cx="3343277" cy="332422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0195" t="7971" r="10585" b="13589"/>
          <a:stretch/>
        </p:blipFill>
        <p:spPr>
          <a:xfrm>
            <a:off x="6913708" y="1807035"/>
            <a:ext cx="5200112" cy="376509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384" y="1754551"/>
            <a:ext cx="4981575" cy="4173047"/>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b="13571"/>
          <a:stretch/>
        </p:blipFill>
        <p:spPr>
          <a:xfrm>
            <a:off x="8699428" y="1317926"/>
            <a:ext cx="2489315" cy="1882545"/>
          </a:xfrm>
          <a:prstGeom prst="rect">
            <a:avLst/>
          </a:prstGeom>
        </p:spPr>
      </p:pic>
      <p:pic>
        <p:nvPicPr>
          <p:cNvPr id="2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94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147503" y="238432"/>
            <a:ext cx="589699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1785104"/>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Module Implementation</a:t>
            </a:r>
          </a:p>
          <a:p>
            <a:pPr lvl="0" algn="just"/>
            <a:r>
              <a:rPr lang="en-US" sz="2400" b="1" dirty="0">
                <a:latin typeface="Times New Roman" pitchFamily="18" charset="0"/>
                <a:cs typeface="Times New Roman" pitchFamily="18" charset="0"/>
              </a:rPr>
              <a:t>4</a:t>
            </a:r>
            <a:r>
              <a:rPr lang="en-US" sz="2000" b="1" dirty="0">
                <a:latin typeface="Times New Roman" pitchFamily="18" charset="0"/>
                <a:cs typeface="Times New Roman" pitchFamily="18" charset="0"/>
              </a:rPr>
              <a:t>. </a:t>
            </a:r>
            <a:r>
              <a:rPr lang="en-US" sz="2400" b="1" dirty="0">
                <a:latin typeface="Times New Roman" pitchFamily="18" charset="0"/>
                <a:cs typeface="Times New Roman" pitchFamily="18" charset="0"/>
              </a:rPr>
              <a:t>GUI module</a:t>
            </a:r>
          </a:p>
          <a:p>
            <a:pPr lvl="0" algn="just"/>
            <a:endParaRPr lang="en-US" sz="2000" b="1" dirty="0">
              <a:latin typeface="Times New Roman" pitchFamily="18" charset="0"/>
              <a:cs typeface="Times New Roman" pitchFamily="18" charset="0"/>
            </a:endParaRPr>
          </a:p>
          <a:p>
            <a:pPr marL="342900" indent="-342900">
              <a:buFont typeface="Arial" pitchFamily="34" charset="0"/>
              <a:buChar char="•"/>
            </a:pPr>
            <a:r>
              <a:rPr lang="en-US" sz="2000" dirty="0" err="1">
                <a:latin typeface="Times New Roman" pitchFamily="18" charset="0"/>
                <a:cs typeface="Times New Roman" pitchFamily="18" charset="0"/>
              </a:rPr>
              <a:t>Tkinter</a:t>
            </a:r>
            <a:r>
              <a:rPr lang="en-US" sz="2000" dirty="0">
                <a:latin typeface="Times New Roman" pitchFamily="18" charset="0"/>
                <a:cs typeface="Times New Roman" pitchFamily="18" charset="0"/>
              </a:rPr>
              <a:t> is a standard module to implement the GUI .Ease of access is our main aim and intention with respect to the development of the GUI module.</a:t>
            </a:r>
          </a:p>
        </p:txBody>
      </p:sp>
      <p:sp>
        <p:nvSpPr>
          <p:cNvPr id="4" name="TextBox 3"/>
          <p:cNvSpPr txBox="1"/>
          <p:nvPr/>
        </p:nvSpPr>
        <p:spPr>
          <a:xfrm>
            <a:off x="800100" y="3286125"/>
            <a:ext cx="10968566" cy="461665"/>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But why choose </a:t>
            </a:r>
            <a:r>
              <a:rPr lang="en-US" sz="2400" dirty="0" err="1">
                <a:latin typeface="Times New Roman" pitchFamily="18" charset="0"/>
                <a:cs typeface="Times New Roman" pitchFamily="18" charset="0"/>
              </a:rPr>
              <a:t>Tkinter</a:t>
            </a:r>
            <a:r>
              <a:rPr lang="en-US" sz="2400" dirty="0">
                <a:latin typeface="Times New Roman" pitchFamily="18" charset="0"/>
                <a:cs typeface="Times New Roman" pitchFamily="18" charset="0"/>
              </a:rPr>
              <a:t> out of everything?</a:t>
            </a:r>
          </a:p>
        </p:txBody>
      </p:sp>
      <p:sp>
        <p:nvSpPr>
          <p:cNvPr id="5" name="TextBox 4"/>
          <p:cNvSpPr txBox="1"/>
          <p:nvPr/>
        </p:nvSpPr>
        <p:spPr>
          <a:xfrm>
            <a:off x="800100" y="4086225"/>
            <a:ext cx="10968566" cy="400110"/>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Because it’s simple :)</a:t>
            </a:r>
          </a:p>
        </p:txBody>
      </p:sp>
    </p:spTree>
    <p:extLst>
      <p:ext uri="{BB962C8B-B14F-4D97-AF65-F5344CB8AC3E}">
        <p14:creationId xmlns:p14="http://schemas.microsoft.com/office/powerpoint/2010/main" val="32964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4425" y="1042988"/>
            <a:ext cx="9744075" cy="461665"/>
          </a:xfrm>
          <a:prstGeom prst="rect">
            <a:avLst/>
          </a:prstGeom>
          <a:noFill/>
        </p:spPr>
        <p:txBody>
          <a:bodyPr wrap="square" rtlCol="0">
            <a:spAutoFit/>
          </a:bodyPr>
          <a:lstStyle/>
          <a:p>
            <a:r>
              <a:rPr lang="en-US" sz="2400" dirty="0">
                <a:latin typeface="Times New Roman" pitchFamily="18" charset="0"/>
                <a:cs typeface="Times New Roman" pitchFamily="18" charset="0"/>
              </a:rPr>
              <a:t>So what does the GUI really offer?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262" y="1504653"/>
            <a:ext cx="9515475" cy="4353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763" y="1504653"/>
            <a:ext cx="4552950" cy="5196185"/>
          </a:xfrm>
          <a:prstGeom prst="rect">
            <a:avLst/>
          </a:prstGeom>
        </p:spPr>
      </p:pic>
      <p:sp>
        <p:nvSpPr>
          <p:cNvPr id="6" name="TextBox 5"/>
          <p:cNvSpPr txBox="1"/>
          <p:nvPr/>
        </p:nvSpPr>
        <p:spPr>
          <a:xfrm>
            <a:off x="8386763" y="3496598"/>
            <a:ext cx="3676650" cy="369332"/>
          </a:xfrm>
          <a:prstGeom prst="rect">
            <a:avLst/>
          </a:prstGeom>
          <a:noFill/>
        </p:spPr>
        <p:txBody>
          <a:bodyPr wrap="square" rtlCol="0">
            <a:spAutoFit/>
          </a:bodyPr>
          <a:lstStyle/>
          <a:p>
            <a:r>
              <a:rPr lang="en-US" b="1" dirty="0">
                <a:latin typeface="Times New Roman" pitchFamily="18" charset="0"/>
                <a:cs typeface="Times New Roman" pitchFamily="18" charset="0"/>
              </a:rPr>
              <a:t>One click access to everything</a:t>
            </a:r>
          </a:p>
        </p:txBody>
      </p:sp>
      <p:sp>
        <p:nvSpPr>
          <p:cNvPr id="7" name="Left Arrow 6"/>
          <p:cNvSpPr/>
          <p:nvPr/>
        </p:nvSpPr>
        <p:spPr>
          <a:xfrm>
            <a:off x="8001001" y="3588931"/>
            <a:ext cx="400050" cy="184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1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48982" y="149337"/>
            <a:ext cx="59247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2339102"/>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Module Implementation</a:t>
            </a:r>
          </a:p>
          <a:p>
            <a:r>
              <a:rPr lang="en-US" sz="2400" b="1" dirty="0">
                <a:latin typeface="Times New Roman" pitchFamily="18" charset="0"/>
                <a:cs typeface="Times New Roman" pitchFamily="18" charset="0"/>
              </a:rPr>
              <a:t>5</a:t>
            </a:r>
            <a:r>
              <a:rPr lang="en-US" sz="2000" b="1" dirty="0">
                <a:latin typeface="Times New Roman" pitchFamily="18" charset="0"/>
                <a:cs typeface="Times New Roman" pitchFamily="18" charset="0"/>
              </a:rPr>
              <a:t>. </a:t>
            </a:r>
            <a:r>
              <a:rPr lang="en-US" sz="2400" b="1" dirty="0">
                <a:latin typeface="Times New Roman" pitchFamily="18" charset="0"/>
                <a:cs typeface="Times New Roman" pitchFamily="18" charset="0"/>
              </a:rPr>
              <a:t>Encryption Module</a:t>
            </a:r>
            <a:endParaRPr lang="en-IN" sz="2400" b="1" dirty="0">
              <a:latin typeface="Times New Roman" pitchFamily="18" charset="0"/>
              <a:cs typeface="Times New Roman" pitchFamily="18" charset="0"/>
            </a:endParaRPr>
          </a:p>
          <a:p>
            <a:pPr lvl="0" algn="just"/>
            <a:endParaRPr lang="en-US" sz="2000" b="1" dirty="0">
              <a:latin typeface="Times New Roman" pitchFamily="18" charset="0"/>
              <a:cs typeface="Times New Roman" pitchFamily="18" charset="0"/>
            </a:endParaRPr>
          </a:p>
          <a:p>
            <a:pPr marL="342900" indent="-342900">
              <a:buFont typeface="Arial" pitchFamily="34" charset="0"/>
              <a:buChar char="•"/>
            </a:pPr>
            <a:r>
              <a:rPr lang="en-US" sz="2000" dirty="0">
                <a:latin typeface="Times New Roman" pitchFamily="18" charset="0"/>
                <a:cs typeface="Times New Roman" pitchFamily="18" charset="0"/>
              </a:rPr>
              <a:t>Encryption is the process of encoding a message or information in such a way that only authorized parties can access it and those who are not authorized cannot.</a:t>
            </a:r>
          </a:p>
          <a:p>
            <a:endParaRPr lang="en-IN" dirty="0">
              <a:latin typeface="Times New Roman" pitchFamily="18" charset="0"/>
              <a:cs typeface="Times New Roman" pitchFamily="18" charset="0"/>
            </a:endParaRPr>
          </a:p>
          <a:p>
            <a:pPr marL="342900" indent="-342900">
              <a:buFont typeface="Arial" pitchFamily="34" charset="0"/>
              <a:buChar char="•"/>
            </a:pPr>
            <a:endParaRPr lang="en-IN" dirty="0">
              <a:latin typeface="Times New Roman" pitchFamily="18" charset="0"/>
              <a:cs typeface="Times New Roman"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492" y="3053325"/>
            <a:ext cx="2281931" cy="287935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371" y="2823022"/>
            <a:ext cx="4027492" cy="3040329"/>
          </a:xfrm>
          <a:prstGeom prst="rect">
            <a:avLst/>
          </a:prstGeom>
        </p:spPr>
      </p:pic>
      <p:sp>
        <p:nvSpPr>
          <p:cNvPr id="11" name="TextBox 10"/>
          <p:cNvSpPr txBox="1"/>
          <p:nvPr/>
        </p:nvSpPr>
        <p:spPr>
          <a:xfrm>
            <a:off x="1145187" y="5906003"/>
            <a:ext cx="4432831" cy="523220"/>
          </a:xfrm>
          <a:prstGeom prst="rect">
            <a:avLst/>
          </a:prstGeom>
          <a:noFill/>
        </p:spPr>
        <p:txBody>
          <a:bodyPr wrap="square" rtlCol="0">
            <a:spAutoFit/>
          </a:bodyPr>
          <a:lstStyle/>
          <a:p>
            <a:pPr algn="ctr"/>
            <a:r>
              <a:rPr lang="en-US" sz="2800" dirty="0">
                <a:latin typeface="Times New Roman" pitchFamily="18" charset="0"/>
                <a:cs typeface="Times New Roman" pitchFamily="18" charset="0"/>
              </a:rPr>
              <a:t>Real</a:t>
            </a:r>
          </a:p>
        </p:txBody>
      </p:sp>
      <p:sp>
        <p:nvSpPr>
          <p:cNvPr id="12" name="TextBox 11"/>
          <p:cNvSpPr txBox="1"/>
          <p:nvPr/>
        </p:nvSpPr>
        <p:spPr>
          <a:xfrm>
            <a:off x="7335835" y="5869249"/>
            <a:ext cx="4432831" cy="523220"/>
          </a:xfrm>
          <a:prstGeom prst="rect">
            <a:avLst/>
          </a:prstGeom>
          <a:noFill/>
        </p:spPr>
        <p:txBody>
          <a:bodyPr wrap="square" rtlCol="0">
            <a:spAutoFit/>
          </a:bodyPr>
          <a:lstStyle/>
          <a:p>
            <a:pPr algn="ctr"/>
            <a:r>
              <a:rPr lang="en-US" sz="2800" dirty="0">
                <a:latin typeface="Times New Roman" pitchFamily="18" charset="0"/>
                <a:cs typeface="Times New Roman" pitchFamily="18" charset="0"/>
              </a:rPr>
              <a:t>Encrypted</a:t>
            </a:r>
          </a:p>
        </p:txBody>
      </p:sp>
      <p:sp>
        <p:nvSpPr>
          <p:cNvPr id="4" name="Right Arrow 3"/>
          <p:cNvSpPr/>
          <p:nvPr/>
        </p:nvSpPr>
        <p:spPr>
          <a:xfrm>
            <a:off x="4729163" y="4086225"/>
            <a:ext cx="2328862" cy="84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60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48982" y="149337"/>
            <a:ext cx="59247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1723549"/>
          </a:xfrm>
          <a:prstGeom prst="rect">
            <a:avLst/>
          </a:prstGeom>
          <a:noFill/>
        </p:spPr>
        <p:txBody>
          <a:bodyPr wrap="square" rtlCol="0">
            <a:spAutoFit/>
          </a:bodyPr>
          <a:lstStyle/>
          <a:p>
            <a:pPr algn="ctr"/>
            <a:r>
              <a:rPr lang="en-US" sz="2600" b="1" dirty="0">
                <a:latin typeface="Times New Roman" pitchFamily="18" charset="0"/>
                <a:cs typeface="Times New Roman" pitchFamily="18" charset="0"/>
              </a:rPr>
              <a:t>Module Implementation</a:t>
            </a:r>
          </a:p>
          <a:p>
            <a:r>
              <a:rPr lang="en-US" sz="2400" b="1" dirty="0">
                <a:latin typeface="Times New Roman" pitchFamily="18" charset="0"/>
                <a:cs typeface="Times New Roman" pitchFamily="18" charset="0"/>
              </a:rPr>
              <a:t>5</a:t>
            </a:r>
            <a:r>
              <a:rPr lang="en-US" sz="2000" b="1" dirty="0">
                <a:latin typeface="Times New Roman" pitchFamily="18" charset="0"/>
                <a:cs typeface="Times New Roman" pitchFamily="18" charset="0"/>
              </a:rPr>
              <a:t>. How to encrypt?</a:t>
            </a:r>
            <a:endParaRPr lang="en-IN" sz="2400" b="1" dirty="0">
              <a:latin typeface="Times New Roman" pitchFamily="18" charset="0"/>
              <a:cs typeface="Times New Roman" pitchFamily="18" charset="0"/>
            </a:endParaRPr>
          </a:p>
          <a:p>
            <a:pPr lvl="0" algn="just"/>
            <a:endParaRPr lang="en-US" sz="2000" b="1" dirty="0">
              <a:latin typeface="Times New Roman" pitchFamily="18" charset="0"/>
              <a:cs typeface="Times New Roman" pitchFamily="18" charset="0"/>
            </a:endParaRPr>
          </a:p>
          <a:p>
            <a:endParaRPr lang="en-IN" dirty="0"/>
          </a:p>
          <a:p>
            <a:pPr marL="342900" indent="-342900">
              <a:buFont typeface="Arial" pitchFamily="34" charset="0"/>
              <a:buChar char="•"/>
            </a:pP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16322"/>
            <a:ext cx="1533815" cy="1784192"/>
          </a:xfrm>
          <a:prstGeom prst="rect">
            <a:avLst/>
          </a:prstGeom>
        </p:spPr>
      </p:pic>
      <p:sp>
        <p:nvSpPr>
          <p:cNvPr id="14" name="TextBox 13"/>
          <p:cNvSpPr txBox="1"/>
          <p:nvPr/>
        </p:nvSpPr>
        <p:spPr>
          <a:xfrm>
            <a:off x="8939741" y="2934282"/>
            <a:ext cx="2828925"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FERNET</a:t>
            </a:r>
          </a:p>
        </p:txBody>
      </p:sp>
      <p:sp>
        <p:nvSpPr>
          <p:cNvPr id="16" name="TextBox 15"/>
          <p:cNvSpPr txBox="1"/>
          <p:nvPr/>
        </p:nvSpPr>
        <p:spPr>
          <a:xfrm>
            <a:off x="4710113" y="2934282"/>
            <a:ext cx="2828925"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CRYPTOGRAPHY </a:t>
            </a:r>
          </a:p>
        </p:txBody>
      </p:sp>
      <p:sp>
        <p:nvSpPr>
          <p:cNvPr id="15" name="TextBox 14"/>
          <p:cNvSpPr txBox="1"/>
          <p:nvPr/>
        </p:nvSpPr>
        <p:spPr>
          <a:xfrm>
            <a:off x="990600" y="4343400"/>
            <a:ext cx="8539163" cy="1200329"/>
          </a:xfrm>
          <a:prstGeom prst="rect">
            <a:avLst/>
          </a:prstGeom>
          <a:noFill/>
        </p:spPr>
        <p:txBody>
          <a:bodyPr wrap="square" rtlCol="0">
            <a:spAutoFit/>
          </a:bodyPr>
          <a:lstStyle/>
          <a:p>
            <a:pPr marL="285750" indent="-285750">
              <a:buFont typeface="Arial" pitchFamily="34" charset="0"/>
              <a:buChar char="•"/>
            </a:pPr>
            <a:r>
              <a:rPr lang="en-US" dirty="0" err="1">
                <a:latin typeface="Times New Roman" pitchFamily="18" charset="0"/>
                <a:cs typeface="Times New Roman" pitchFamily="18" charset="0"/>
              </a:rPr>
              <a:t>Fernet</a:t>
            </a:r>
            <a:r>
              <a:rPr lang="en-US" dirty="0">
                <a:latin typeface="Times New Roman" pitchFamily="18" charset="0"/>
                <a:cs typeface="Times New Roman" pitchFamily="18" charset="0"/>
              </a:rPr>
              <a:t> guarantees that a message encrypted using it cannot be manipulated or read without the key.  </a:t>
            </a:r>
          </a:p>
          <a:p>
            <a:pPr marL="285750" indent="-285750">
              <a:buFont typeface="Arial" pitchFamily="34" charset="0"/>
              <a:buChar char="•"/>
            </a:pPr>
            <a:endParaRPr lang="en-US" dirty="0">
              <a:latin typeface="Times New Roman" pitchFamily="18" charset="0"/>
              <a:cs typeface="Times New Roman" pitchFamily="18" charset="0"/>
            </a:endParaRPr>
          </a:p>
          <a:p>
            <a:pPr marL="285750" indent="-285750">
              <a:buFont typeface="Arial" pitchFamily="34" charset="0"/>
              <a:buChar char="•"/>
            </a:pPr>
            <a:r>
              <a:rPr lang="en-US" dirty="0" err="1">
                <a:latin typeface="Times New Roman" pitchFamily="18" charset="0"/>
                <a:cs typeface="Times New Roman" pitchFamily="18" charset="0"/>
              </a:rPr>
              <a:t>Fernet</a:t>
            </a:r>
            <a:r>
              <a:rPr lang="en-US" dirty="0">
                <a:latin typeface="Times New Roman" pitchFamily="18" charset="0"/>
                <a:cs typeface="Times New Roman" pitchFamily="18" charset="0"/>
              </a:rPr>
              <a:t> also has support for implementing key rotation via </a:t>
            </a:r>
            <a:r>
              <a:rPr lang="en-US" dirty="0" err="1">
                <a:latin typeface="Times New Roman" pitchFamily="18" charset="0"/>
                <a:cs typeface="Times New Roman" pitchFamily="18" charset="0"/>
                <a:hlinkClick r:id="rId4" tooltip="cryptography.fernet.MultiFernet"/>
              </a:rPr>
              <a:t>MultiFernet</a:t>
            </a:r>
            <a:r>
              <a:rPr lang="en-US" dirty="0">
                <a:latin typeface="Times New Roman" pitchFamily="18" charset="0"/>
                <a:cs typeface="Times New Roman" pitchFamily="18" charset="0"/>
              </a:rPr>
              <a:t> </a:t>
            </a:r>
          </a:p>
        </p:txBody>
      </p:sp>
      <p:sp>
        <p:nvSpPr>
          <p:cNvPr id="18" name="Right Arrow 17"/>
          <p:cNvSpPr/>
          <p:nvPr/>
        </p:nvSpPr>
        <p:spPr>
          <a:xfrm>
            <a:off x="2886075" y="2934282"/>
            <a:ext cx="1824038"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539038" y="2934282"/>
            <a:ext cx="1824038"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298031" y="2658546"/>
            <a:ext cx="1000125" cy="369332"/>
          </a:xfrm>
          <a:prstGeom prst="rect">
            <a:avLst/>
          </a:prstGeom>
          <a:noFill/>
        </p:spPr>
        <p:txBody>
          <a:bodyPr wrap="square" rtlCol="0">
            <a:spAutoFit/>
          </a:bodyPr>
          <a:lstStyle/>
          <a:p>
            <a:r>
              <a:rPr lang="en-US" dirty="0"/>
              <a:t>Module</a:t>
            </a:r>
          </a:p>
        </p:txBody>
      </p:sp>
      <p:sp>
        <p:nvSpPr>
          <p:cNvPr id="22" name="TextBox 21"/>
          <p:cNvSpPr txBox="1"/>
          <p:nvPr/>
        </p:nvSpPr>
        <p:spPr>
          <a:xfrm>
            <a:off x="7822406" y="2636876"/>
            <a:ext cx="1000125" cy="369332"/>
          </a:xfrm>
          <a:prstGeom prst="rect">
            <a:avLst/>
          </a:prstGeom>
          <a:noFill/>
        </p:spPr>
        <p:txBody>
          <a:bodyPr wrap="square" rtlCol="0">
            <a:spAutoFit/>
          </a:bodyPr>
          <a:lstStyle/>
          <a:p>
            <a:r>
              <a:rPr lang="en-US" dirty="0"/>
              <a:t>Package</a:t>
            </a:r>
          </a:p>
        </p:txBody>
      </p:sp>
    </p:spTree>
    <p:extLst>
      <p:ext uri="{BB962C8B-B14F-4D97-AF65-F5344CB8AC3E}">
        <p14:creationId xmlns:p14="http://schemas.microsoft.com/office/powerpoint/2010/main" val="293575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5" grpId="0"/>
      <p:bldP spid="18" grpId="0" animBg="1"/>
      <p:bldP spid="20" grpId="0" animBg="1"/>
      <p:bldP spid="19"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888" y="1271588"/>
            <a:ext cx="7986712" cy="400110"/>
          </a:xfrm>
          <a:prstGeom prst="rect">
            <a:avLst/>
          </a:prstGeom>
          <a:noFill/>
        </p:spPr>
        <p:txBody>
          <a:bodyPr wrap="square" rtlCol="0">
            <a:spAutoFit/>
          </a:bodyPr>
          <a:lstStyle/>
          <a:p>
            <a:r>
              <a:rPr lang="en-US" sz="2000" b="1" dirty="0">
                <a:latin typeface="Times New Roman" pitchFamily="18" charset="0"/>
                <a:cs typeface="Times New Roman" pitchFamily="18" charset="0"/>
              </a:rPr>
              <a:t>Sample code using Cryptography </a:t>
            </a:r>
            <a:r>
              <a:rPr lang="en-US" sz="2000" b="1" dirty="0" err="1">
                <a:latin typeface="Times New Roman" pitchFamily="18" charset="0"/>
                <a:cs typeface="Times New Roman" pitchFamily="18" charset="0"/>
              </a:rPr>
              <a:t>fernet</a:t>
            </a:r>
            <a:r>
              <a:rPr lang="en-US" sz="2000" b="1" dirty="0">
                <a:latin typeface="Times New Roman" pitchFamily="18" charset="0"/>
                <a:cs typeface="Times New Roman" pitchFamily="18" charset="0"/>
              </a:rPr>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210" y="1919286"/>
            <a:ext cx="6186487" cy="160972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2759" t="13304" r="7162" b="19464"/>
          <a:stretch/>
        </p:blipFill>
        <p:spPr>
          <a:xfrm>
            <a:off x="3263210" y="4443413"/>
            <a:ext cx="2325896" cy="135969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7211" y="4577953"/>
            <a:ext cx="2055463" cy="1090612"/>
          </a:xfrm>
          <a:prstGeom prst="rect">
            <a:avLst/>
          </a:prstGeom>
        </p:spPr>
      </p:pic>
      <p:sp>
        <p:nvSpPr>
          <p:cNvPr id="6" name="TextBox 5"/>
          <p:cNvSpPr txBox="1"/>
          <p:nvPr/>
        </p:nvSpPr>
        <p:spPr>
          <a:xfrm>
            <a:off x="3263210" y="6000750"/>
            <a:ext cx="2325896" cy="369332"/>
          </a:xfrm>
          <a:prstGeom prst="rect">
            <a:avLst/>
          </a:prstGeom>
          <a:noFill/>
        </p:spPr>
        <p:txBody>
          <a:bodyPr wrap="square" rtlCol="0">
            <a:spAutoFit/>
          </a:bodyPr>
          <a:lstStyle/>
          <a:p>
            <a:pPr algn="ctr"/>
            <a:r>
              <a:rPr lang="en-US" dirty="0"/>
              <a:t>Encrypted File</a:t>
            </a:r>
          </a:p>
        </p:txBody>
      </p:sp>
      <p:sp>
        <p:nvSpPr>
          <p:cNvPr id="7" name="TextBox 6"/>
          <p:cNvSpPr txBox="1"/>
          <p:nvPr/>
        </p:nvSpPr>
        <p:spPr>
          <a:xfrm>
            <a:off x="7917211" y="5968484"/>
            <a:ext cx="2325896" cy="369332"/>
          </a:xfrm>
          <a:prstGeom prst="rect">
            <a:avLst/>
          </a:prstGeom>
          <a:noFill/>
        </p:spPr>
        <p:txBody>
          <a:bodyPr wrap="square" rtlCol="0">
            <a:spAutoFit/>
          </a:bodyPr>
          <a:lstStyle/>
          <a:p>
            <a:pPr algn="ctr"/>
            <a:r>
              <a:rPr lang="en-US" dirty="0"/>
              <a:t>32 bit Key</a:t>
            </a:r>
          </a:p>
        </p:txBody>
      </p:sp>
      <p:sp>
        <p:nvSpPr>
          <p:cNvPr id="8" name="Down Arrow 7"/>
          <p:cNvSpPr/>
          <p:nvPr/>
        </p:nvSpPr>
        <p:spPr>
          <a:xfrm rot="1414485">
            <a:off x="5633406" y="3557064"/>
            <a:ext cx="331102" cy="9144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rot="18943718">
            <a:off x="6874790" y="3502010"/>
            <a:ext cx="303652" cy="936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98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35127" y="172204"/>
            <a:ext cx="595240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2985433"/>
          </a:xfrm>
          <a:prstGeom prst="rect">
            <a:avLst/>
          </a:prstGeom>
          <a:noFill/>
        </p:spPr>
        <p:txBody>
          <a:bodyPr wrap="square" rtlCol="0">
            <a:spAutoFit/>
          </a:bodyPr>
          <a:lstStyle/>
          <a:p>
            <a:pPr algn="ctr"/>
            <a:r>
              <a:rPr lang="en-US" sz="2600" b="1" dirty="0">
                <a:latin typeface="Times New Roman" panose="02020603050405020304" pitchFamily="18" charset="0"/>
                <a:cs typeface="Times New Roman" pitchFamily="18" charset="0"/>
              </a:rPr>
              <a:t>Module Implementation</a:t>
            </a:r>
          </a:p>
          <a:p>
            <a:r>
              <a:rPr lang="en-US" sz="2400" b="1" dirty="0">
                <a:latin typeface="Times New Roman" panose="02020603050405020304" pitchFamily="18" charset="0"/>
                <a:cs typeface="Times New Roman" pitchFamily="18" charset="0"/>
              </a:rPr>
              <a:t>6</a:t>
            </a:r>
            <a:r>
              <a:rPr lang="en-US" sz="2000" b="1" dirty="0">
                <a:latin typeface="Times New Roman" panose="02020603050405020304" pitchFamily="18" charset="0"/>
                <a:cs typeface="Times New Roman" pitchFamily="18" charset="0"/>
              </a:rPr>
              <a:t>. </a:t>
            </a:r>
            <a:r>
              <a:rPr lang="en-US" sz="2400" b="1" dirty="0">
                <a:latin typeface="Times New Roman" panose="02020603050405020304" pitchFamily="18" charset="0"/>
                <a:cs typeface="Times New Roman" panose="02020603050405020304" pitchFamily="18" charset="0"/>
              </a:rPr>
              <a:t>Text to Voice Module</a:t>
            </a:r>
          </a:p>
          <a:p>
            <a:endParaRPr lang="en-US" sz="2000" b="1" dirty="0">
              <a:latin typeface="Times New Roman" panose="02020603050405020304" pitchFamily="18" charset="0"/>
              <a:cs typeface="Times New Roman" pitchFamily="18" charset="0"/>
            </a:endParaRPr>
          </a:p>
          <a:p>
            <a:pPr marL="342900" indent="-342900" algn="just">
              <a:buFont typeface="Arial" pitchFamily="34" charset="0"/>
              <a:buChar char="•"/>
            </a:pPr>
            <a:r>
              <a:rPr lang="en-US" sz="2000" dirty="0">
                <a:latin typeface="Times New Roman" pitchFamily="18" charset="0"/>
                <a:cs typeface="Times New Roman" pitchFamily="18" charset="0"/>
              </a:rPr>
              <a:t>Voice recognition is a computer software program or hardware device with the ability to decode the human voice. </a:t>
            </a:r>
          </a:p>
          <a:p>
            <a:pPr marL="342900" indent="-342900" algn="just">
              <a:buFont typeface="Arial" pitchFamily="34" charset="0"/>
              <a:buChar char="•"/>
            </a:pPr>
            <a:r>
              <a:rPr lang="en-US" sz="2000" dirty="0">
                <a:latin typeface="Times New Roman" pitchFamily="18" charset="0"/>
                <a:cs typeface="Times New Roman" pitchFamily="18" charset="0"/>
              </a:rPr>
              <a:t>Voice recognition is commonly used to operate a device, perform commands, or write without having to use a keyboard, mouse, or press any buttons. </a:t>
            </a:r>
          </a:p>
          <a:p>
            <a:pPr marL="342900" indent="-342900" algn="just">
              <a:buFont typeface="Arial" pitchFamily="34" charset="0"/>
              <a:buChar char="•"/>
            </a:pPr>
            <a:r>
              <a:rPr lang="en-US" sz="2000" dirty="0">
                <a:latin typeface="Times New Roman" pitchFamily="18" charset="0"/>
                <a:cs typeface="Times New Roman" pitchFamily="18" charset="0"/>
              </a:rPr>
              <a:t>The Python module pyttsx3 was used to implement the voice module.</a:t>
            </a:r>
            <a:endParaRPr lang="en-IN" sz="20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075" y="3994107"/>
            <a:ext cx="1533815" cy="1784192"/>
          </a:xfrm>
          <a:prstGeom prst="rect">
            <a:avLst/>
          </a:prstGeom>
        </p:spPr>
      </p:pic>
      <p:sp>
        <p:nvSpPr>
          <p:cNvPr id="9" name="TextBox 8"/>
          <p:cNvSpPr txBox="1"/>
          <p:nvPr/>
        </p:nvSpPr>
        <p:spPr>
          <a:xfrm>
            <a:off x="6605588" y="4612067"/>
            <a:ext cx="2828925"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PYTTSX3</a:t>
            </a:r>
          </a:p>
        </p:txBody>
      </p:sp>
      <p:sp>
        <p:nvSpPr>
          <p:cNvPr id="11" name="Right Arrow 10"/>
          <p:cNvSpPr/>
          <p:nvPr/>
        </p:nvSpPr>
        <p:spPr>
          <a:xfrm>
            <a:off x="4781550" y="4612067"/>
            <a:ext cx="1824038"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17307" y="4343400"/>
            <a:ext cx="1152524" cy="369332"/>
          </a:xfrm>
          <a:prstGeom prst="rect">
            <a:avLst/>
          </a:prstGeom>
          <a:noFill/>
        </p:spPr>
        <p:txBody>
          <a:bodyPr wrap="square" rtlCol="0">
            <a:spAutoFit/>
          </a:bodyPr>
          <a:lstStyle/>
          <a:p>
            <a:r>
              <a:rPr lang="en-US" dirty="0"/>
              <a:t>Module</a:t>
            </a:r>
          </a:p>
        </p:txBody>
      </p:sp>
    </p:spTree>
    <p:extLst>
      <p:ext uri="{BB962C8B-B14F-4D97-AF65-F5344CB8AC3E}">
        <p14:creationId xmlns:p14="http://schemas.microsoft.com/office/powerpoint/2010/main" val="259754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3035127" y="172204"/>
            <a:ext cx="595240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400" b="1" dirty="0">
                <a:latin typeface="Times New Roman" pitchFamily="18" charset="0"/>
                <a:cs typeface="Times New Roman" pitchFamily="18" charset="0"/>
              </a:rPr>
              <a:t>System Implementation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999" y="1210733"/>
            <a:ext cx="11514667" cy="1754326"/>
          </a:xfrm>
          <a:prstGeom prst="rect">
            <a:avLst/>
          </a:prstGeom>
          <a:noFill/>
        </p:spPr>
        <p:txBody>
          <a:bodyPr wrap="square" rtlCol="0">
            <a:spAutoFit/>
          </a:bodyPr>
          <a:lstStyle/>
          <a:p>
            <a:pPr algn="ctr"/>
            <a:r>
              <a:rPr lang="en-US" sz="2600" b="1" dirty="0">
                <a:latin typeface="Times New Roman" panose="02020603050405020304" pitchFamily="18" charset="0"/>
                <a:cs typeface="Times New Roman" pitchFamily="18" charset="0"/>
              </a:rPr>
              <a:t>Module Implementation</a:t>
            </a:r>
          </a:p>
          <a:p>
            <a:r>
              <a:rPr lang="en-US" sz="2400" b="1" dirty="0">
                <a:latin typeface="Times New Roman" panose="02020603050405020304" pitchFamily="18" charset="0"/>
                <a:cs typeface="Times New Roman" pitchFamily="18" charset="0"/>
              </a:rPr>
              <a:t>6</a:t>
            </a:r>
            <a:r>
              <a:rPr lang="en-US" sz="2000" b="1" dirty="0">
                <a:latin typeface="Times New Roman" panose="02020603050405020304" pitchFamily="18" charset="0"/>
                <a:cs typeface="Times New Roman" pitchFamily="18" charset="0"/>
              </a:rPr>
              <a:t>. </a:t>
            </a:r>
            <a:r>
              <a:rPr lang="en-US" sz="2400" b="1" dirty="0">
                <a:latin typeface="Times New Roman" panose="02020603050405020304" pitchFamily="18" charset="0"/>
                <a:cs typeface="Times New Roman" panose="02020603050405020304" pitchFamily="18" charset="0"/>
              </a:rPr>
              <a:t>Text to Voice Module</a:t>
            </a:r>
          </a:p>
          <a:p>
            <a:endParaRPr lang="en-US" sz="2000" b="1" dirty="0">
              <a:latin typeface="Times New Roman" panose="02020603050405020304" pitchFamily="18" charset="0"/>
              <a:cs typeface="Times New Roman" pitchFamily="18" charset="0"/>
            </a:endParaRPr>
          </a:p>
          <a:p>
            <a:endParaRPr lang="en-IN" sz="2000" dirty="0">
              <a:latin typeface="Times New Roman" panose="02020603050405020304" pitchFamily="18" charset="0"/>
              <a:cs typeface="Times New Roman" panose="02020603050405020304" pitchFamily="18" charset="0"/>
            </a:endParaRPr>
          </a:p>
          <a:p>
            <a:pPr marL="342900" indent="-342900">
              <a:buFont typeface="Arial"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57225" y="2214563"/>
            <a:ext cx="10515600" cy="400110"/>
          </a:xfrm>
          <a:prstGeom prst="rect">
            <a:avLst/>
          </a:prstGeom>
          <a:noFill/>
        </p:spPr>
        <p:txBody>
          <a:bodyPr wrap="square" rtlCol="0">
            <a:spAutoFit/>
          </a:bodyPr>
          <a:lstStyle/>
          <a:p>
            <a:r>
              <a:rPr lang="en-US" sz="2000" dirty="0">
                <a:latin typeface="Times New Roman" pitchFamily="18" charset="0"/>
                <a:cs typeface="Times New Roman" pitchFamily="18" charset="0"/>
              </a:rPr>
              <a:t>pyttsx3 is a text-to-speech conversion library in Python. Unlike alternative libraries, it works </a:t>
            </a:r>
            <a:r>
              <a:rPr lang="en-US" sz="2000" b="1" dirty="0">
                <a:latin typeface="Times New Roman" pitchFamily="18" charset="0"/>
                <a:cs typeface="Times New Roman" pitchFamily="18" charset="0"/>
              </a:rPr>
              <a:t>offline.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189" y="2900362"/>
            <a:ext cx="4900612" cy="2357438"/>
          </a:xfrm>
          <a:prstGeom prst="rect">
            <a:avLst/>
          </a:prstGeom>
        </p:spPr>
      </p:pic>
      <p:sp>
        <p:nvSpPr>
          <p:cNvPr id="6" name="TextBox 5"/>
          <p:cNvSpPr txBox="1"/>
          <p:nvPr/>
        </p:nvSpPr>
        <p:spPr>
          <a:xfrm>
            <a:off x="3786189" y="5443538"/>
            <a:ext cx="4900612" cy="369332"/>
          </a:xfrm>
          <a:prstGeom prst="rect">
            <a:avLst/>
          </a:prstGeom>
          <a:noFill/>
        </p:spPr>
        <p:txBody>
          <a:bodyPr wrap="square" rtlCol="0">
            <a:spAutoFit/>
          </a:bodyPr>
          <a:lstStyle/>
          <a:p>
            <a:pPr algn="ctr"/>
            <a:r>
              <a:rPr lang="en-US" dirty="0"/>
              <a:t>Sample test code for Voice</a:t>
            </a:r>
          </a:p>
        </p:txBody>
      </p:sp>
    </p:spTree>
    <p:extLst>
      <p:ext uri="{BB962C8B-B14F-4D97-AF65-F5344CB8AC3E}">
        <p14:creationId xmlns:p14="http://schemas.microsoft.com/office/powerpoint/2010/main" val="378880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485009" y="171979"/>
            <a:ext cx="68294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000" b="1" dirty="0">
                <a:latin typeface="Times New Roman" pitchFamily="18" charset="0"/>
                <a:cs typeface="Times New Roman" pitchFamily="18" charset="0"/>
              </a:rPr>
              <a:t>System Testing and Validation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2387761933"/>
              </p:ext>
            </p:extLst>
          </p:nvPr>
        </p:nvGraphicFramePr>
        <p:xfrm>
          <a:off x="2356974" y="1888174"/>
          <a:ext cx="7085493" cy="3351156"/>
        </p:xfrm>
        <a:graphic>
          <a:graphicData uri="http://schemas.openxmlformats.org/drawingml/2006/table">
            <a:tbl>
              <a:tblPr firstRow="1" firstCol="1" bandRow="1"/>
              <a:tblGrid>
                <a:gridCol w="1163895">
                  <a:extLst>
                    <a:ext uri="{9D8B030D-6E8A-4147-A177-3AD203B41FA5}">
                      <a16:colId xmlns:a16="http://schemas.microsoft.com/office/drawing/2014/main" val="20000"/>
                    </a:ext>
                  </a:extLst>
                </a:gridCol>
                <a:gridCol w="1796904">
                  <a:extLst>
                    <a:ext uri="{9D8B030D-6E8A-4147-A177-3AD203B41FA5}">
                      <a16:colId xmlns:a16="http://schemas.microsoft.com/office/drawing/2014/main" val="20001"/>
                    </a:ext>
                  </a:extLst>
                </a:gridCol>
                <a:gridCol w="1347873">
                  <a:extLst>
                    <a:ext uri="{9D8B030D-6E8A-4147-A177-3AD203B41FA5}">
                      <a16:colId xmlns:a16="http://schemas.microsoft.com/office/drawing/2014/main" val="20002"/>
                    </a:ext>
                  </a:extLst>
                </a:gridCol>
                <a:gridCol w="1655023">
                  <a:extLst>
                    <a:ext uri="{9D8B030D-6E8A-4147-A177-3AD203B41FA5}">
                      <a16:colId xmlns:a16="http://schemas.microsoft.com/office/drawing/2014/main" val="20003"/>
                    </a:ext>
                  </a:extLst>
                </a:gridCol>
                <a:gridCol w="1121798">
                  <a:extLst>
                    <a:ext uri="{9D8B030D-6E8A-4147-A177-3AD203B41FA5}">
                      <a16:colId xmlns:a16="http://schemas.microsoft.com/office/drawing/2014/main" val="20004"/>
                    </a:ext>
                  </a:extLst>
                </a:gridCol>
              </a:tblGrid>
              <a:tr h="673547">
                <a:tc>
                  <a:txBody>
                    <a:bodyPr/>
                    <a:lstStyle/>
                    <a:p>
                      <a:pPr algn="ctr">
                        <a:lnSpc>
                          <a:spcPct val="150000"/>
                        </a:lnSpc>
                        <a:spcAft>
                          <a:spcPts val="0"/>
                        </a:spcAft>
                      </a:pPr>
                      <a:r>
                        <a:rPr lang="en-US" sz="1500" dirty="0">
                          <a:effectLst/>
                          <a:latin typeface="Times New Roman"/>
                          <a:ea typeface="Times New Roman"/>
                          <a:cs typeface="Times New Roman"/>
                        </a:rPr>
                        <a:t>TEST CASE  ID</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a:effectLst/>
                          <a:latin typeface="Times New Roman"/>
                          <a:ea typeface="Times New Roman"/>
                          <a:cs typeface="Times New Roman"/>
                        </a:rPr>
                        <a:t>TESTCASE</a:t>
                      </a:r>
                      <a:endParaRPr lang="en-IN" sz="150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a:effectLst/>
                          <a:latin typeface="Times New Roman"/>
                          <a:ea typeface="Times New Roman"/>
                          <a:cs typeface="Times New Roman"/>
                        </a:rPr>
                        <a:t>EXPECTED RESULT</a:t>
                      </a:r>
                      <a:endParaRPr lang="en-IN" sz="150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dirty="0">
                          <a:effectLst/>
                          <a:latin typeface="Times New Roman"/>
                          <a:ea typeface="Times New Roman"/>
                          <a:cs typeface="Times New Roman"/>
                        </a:rPr>
                        <a:t>ACTUAL RESULT</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500">
                          <a:effectLst/>
                          <a:latin typeface="Times New Roman"/>
                          <a:ea typeface="Times New Roman"/>
                          <a:cs typeface="Times New Roman"/>
                        </a:rPr>
                        <a:t>REMARKS</a:t>
                      </a:r>
                      <a:endParaRPr lang="en-IN" sz="150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10320">
                <a:tc>
                  <a:txBody>
                    <a:bodyPr/>
                    <a:lstStyle/>
                    <a:p>
                      <a:pPr algn="ctr">
                        <a:lnSpc>
                          <a:spcPct val="150000"/>
                        </a:lnSpc>
                        <a:spcAft>
                          <a:spcPts val="0"/>
                        </a:spcAft>
                      </a:pPr>
                      <a:r>
                        <a:rPr lang="en-US" sz="1500" dirty="0">
                          <a:effectLst/>
                          <a:latin typeface="Times New Roman"/>
                          <a:ea typeface="Times New Roman"/>
                          <a:cs typeface="Times New Roman"/>
                        </a:rPr>
                        <a:t>1</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dirty="0" err="1">
                          <a:effectLst/>
                          <a:latin typeface="Times New Roman"/>
                          <a:ea typeface="Times New Roman"/>
                          <a:cs typeface="Times New Roman"/>
                        </a:rPr>
                        <a:t>Face_detection</a:t>
                      </a:r>
                      <a:r>
                        <a:rPr lang="en-US" sz="1500" dirty="0">
                          <a:effectLst/>
                          <a:latin typeface="Times New Roman"/>
                          <a:ea typeface="Times New Roman"/>
                          <a:cs typeface="Times New Roman"/>
                        </a:rPr>
                        <a:t>()</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500" dirty="0">
                          <a:effectLst/>
                          <a:latin typeface="Times New Roman"/>
                          <a:ea typeface="Times New Roman"/>
                          <a:cs typeface="Times New Roman"/>
                        </a:rPr>
                        <a:t>Face will either be Recognized or not.</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500" dirty="0">
                          <a:effectLst/>
                          <a:latin typeface="Times New Roman"/>
                          <a:ea typeface="Times New Roman"/>
                          <a:cs typeface="Times New Roman"/>
                        </a:rPr>
                        <a:t>Face is Recognized.</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500" dirty="0">
                          <a:effectLst/>
                          <a:latin typeface="Times New Roman"/>
                          <a:ea typeface="Times New Roman"/>
                          <a:cs typeface="Times New Roman"/>
                        </a:rPr>
                        <a:t>Successful</a:t>
                      </a:r>
                      <a:endParaRPr lang="en-IN" sz="1500" dirty="0">
                        <a:effectLst/>
                        <a:latin typeface="Times New Roman"/>
                        <a:ea typeface="Times New Roman"/>
                        <a:cs typeface="Times New Roman"/>
                      </a:endParaRPr>
                    </a:p>
                    <a:p>
                      <a:pPr algn="just">
                        <a:lnSpc>
                          <a:spcPct val="150000"/>
                        </a:lnSpc>
                        <a:spcAft>
                          <a:spcPts val="0"/>
                        </a:spcAft>
                      </a:pPr>
                      <a:r>
                        <a:rPr lang="en-US" sz="1500" dirty="0">
                          <a:effectLst/>
                          <a:latin typeface="Times New Roman"/>
                          <a:ea typeface="Times New Roman"/>
                          <a:cs typeface="Times New Roman"/>
                        </a:rPr>
                        <a:t> </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7093">
                <a:tc>
                  <a:txBody>
                    <a:bodyPr/>
                    <a:lstStyle/>
                    <a:p>
                      <a:pPr algn="ctr">
                        <a:lnSpc>
                          <a:spcPct val="150000"/>
                        </a:lnSpc>
                        <a:spcAft>
                          <a:spcPts val="0"/>
                        </a:spcAft>
                      </a:pPr>
                      <a:r>
                        <a:rPr lang="en-US" sz="1500">
                          <a:effectLst/>
                          <a:latin typeface="Times New Roman"/>
                          <a:ea typeface="Times New Roman"/>
                          <a:cs typeface="Times New Roman"/>
                        </a:rPr>
                        <a:t>2</a:t>
                      </a:r>
                      <a:endParaRPr lang="en-IN" sz="150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dirty="0">
                          <a:effectLst/>
                          <a:latin typeface="Times New Roman"/>
                          <a:ea typeface="Times New Roman"/>
                          <a:cs typeface="Times New Roman"/>
                        </a:rPr>
                        <a:t>Train()</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500" dirty="0">
                          <a:effectLst/>
                          <a:latin typeface="Times New Roman"/>
                          <a:ea typeface="Times New Roman"/>
                          <a:cs typeface="Times New Roman"/>
                        </a:rPr>
                        <a:t>Images of Different Faces are fed into the system</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500" dirty="0">
                          <a:effectLst/>
                          <a:latin typeface="Times New Roman"/>
                          <a:ea typeface="Times New Roman"/>
                          <a:cs typeface="Times New Roman"/>
                        </a:rPr>
                        <a:t>Image Module OpenCV Trained.</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500" dirty="0">
                          <a:effectLst/>
                          <a:latin typeface="Times New Roman"/>
                          <a:ea typeface="Times New Roman"/>
                          <a:cs typeface="Times New Roman"/>
                        </a:rPr>
                        <a:t>Successful</a:t>
                      </a:r>
                      <a:endParaRPr lang="en-IN" sz="1500" dirty="0">
                        <a:effectLst/>
                        <a:latin typeface="Times New Roman"/>
                        <a:ea typeface="Times New Roman"/>
                        <a:cs typeface="Times New Roman"/>
                      </a:endParaRPr>
                    </a:p>
                    <a:p>
                      <a:pPr algn="just">
                        <a:lnSpc>
                          <a:spcPct val="150000"/>
                        </a:lnSpc>
                        <a:spcAft>
                          <a:spcPts val="0"/>
                        </a:spcAft>
                      </a:pPr>
                      <a:r>
                        <a:rPr lang="en-US" sz="1500" dirty="0">
                          <a:effectLst/>
                          <a:latin typeface="Times New Roman"/>
                          <a:ea typeface="Times New Roman"/>
                          <a:cs typeface="Times New Roman"/>
                        </a:rPr>
                        <a:t> </a:t>
                      </a:r>
                      <a:endParaRPr lang="en-IN" sz="1500" dirty="0">
                        <a:effectLst/>
                        <a:latin typeface="Times New Roman"/>
                        <a:ea typeface="Times New Roman"/>
                        <a:cs typeface="Times New Roman"/>
                      </a:endParaRPr>
                    </a:p>
                  </a:txBody>
                  <a:tcPr marL="84193" marR="841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Rectangle 1"/>
          <p:cNvSpPr>
            <a:spLocks noChangeArrowheads="1"/>
          </p:cNvSpPr>
          <p:nvPr/>
        </p:nvSpPr>
        <p:spPr bwMode="auto">
          <a:xfrm>
            <a:off x="335287" y="1277899"/>
            <a:ext cx="3690409"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1.Face Detection</a:t>
            </a:r>
            <a:endParaRPr kumimoji="0" lang="en-US" sz="20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3244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485009" y="171979"/>
            <a:ext cx="68294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000" b="1" dirty="0">
                <a:latin typeface="Times New Roman" pitchFamily="18" charset="0"/>
                <a:cs typeface="Times New Roman" pitchFamily="18" charset="0"/>
              </a:rPr>
              <a:t>System Testing and Validation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335287" y="1277899"/>
            <a:ext cx="3690409"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Times New Roman" pitchFamily="18" charset="0"/>
                <a:cs typeface="Times New Roman" pitchFamily="18" charset="0"/>
              </a:rPr>
              <a:t>2.Pedestrian Detection</a:t>
            </a:r>
            <a:endParaRPr lang="en-IN" sz="200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10568493"/>
              </p:ext>
            </p:extLst>
          </p:nvPr>
        </p:nvGraphicFramePr>
        <p:xfrm>
          <a:off x="1097625" y="1902038"/>
          <a:ext cx="10121889" cy="3257423"/>
        </p:xfrm>
        <a:graphic>
          <a:graphicData uri="http://schemas.openxmlformats.org/drawingml/2006/table">
            <a:tbl>
              <a:tblPr firstRow="1" firstCol="1" bandRow="1"/>
              <a:tblGrid>
                <a:gridCol w="1606295">
                  <a:extLst>
                    <a:ext uri="{9D8B030D-6E8A-4147-A177-3AD203B41FA5}">
                      <a16:colId xmlns:a16="http://schemas.microsoft.com/office/drawing/2014/main" val="20000"/>
                    </a:ext>
                  </a:extLst>
                </a:gridCol>
                <a:gridCol w="2208656">
                  <a:extLst>
                    <a:ext uri="{9D8B030D-6E8A-4147-A177-3AD203B41FA5}">
                      <a16:colId xmlns:a16="http://schemas.microsoft.com/office/drawing/2014/main" val="20001"/>
                    </a:ext>
                  </a:extLst>
                </a:gridCol>
                <a:gridCol w="2363707">
                  <a:extLst>
                    <a:ext uri="{9D8B030D-6E8A-4147-A177-3AD203B41FA5}">
                      <a16:colId xmlns:a16="http://schemas.microsoft.com/office/drawing/2014/main" val="20002"/>
                    </a:ext>
                  </a:extLst>
                </a:gridCol>
                <a:gridCol w="2341398">
                  <a:extLst>
                    <a:ext uri="{9D8B030D-6E8A-4147-A177-3AD203B41FA5}">
                      <a16:colId xmlns:a16="http://schemas.microsoft.com/office/drawing/2014/main" val="20003"/>
                    </a:ext>
                  </a:extLst>
                </a:gridCol>
                <a:gridCol w="1601833">
                  <a:extLst>
                    <a:ext uri="{9D8B030D-6E8A-4147-A177-3AD203B41FA5}">
                      <a16:colId xmlns:a16="http://schemas.microsoft.com/office/drawing/2014/main" val="20004"/>
                    </a:ext>
                  </a:extLst>
                </a:gridCol>
              </a:tblGrid>
              <a:tr h="990263">
                <a:tc>
                  <a:txBody>
                    <a:bodyPr/>
                    <a:lstStyle/>
                    <a:p>
                      <a:pPr algn="ctr">
                        <a:lnSpc>
                          <a:spcPct val="150000"/>
                        </a:lnSpc>
                        <a:spcAft>
                          <a:spcPts val="0"/>
                        </a:spcAft>
                      </a:pPr>
                      <a:r>
                        <a:rPr lang="en-US" sz="2200" dirty="0">
                          <a:effectLst/>
                          <a:latin typeface="Times New Roman"/>
                          <a:ea typeface="Times New Roman"/>
                          <a:cs typeface="Times New Roman"/>
                        </a:rPr>
                        <a:t>TEST CASE  ID</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200">
                          <a:effectLst/>
                          <a:latin typeface="Times New Roman"/>
                          <a:ea typeface="Times New Roman"/>
                          <a:cs typeface="Times New Roman"/>
                        </a:rPr>
                        <a:t>TESTCASE</a:t>
                      </a:r>
                      <a:endParaRPr lang="en-IN" sz="220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200" dirty="0">
                          <a:effectLst/>
                          <a:latin typeface="Times New Roman"/>
                          <a:ea typeface="Times New Roman"/>
                          <a:cs typeface="Times New Roman"/>
                        </a:rPr>
                        <a:t>EXPECTED RESULT</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200">
                          <a:effectLst/>
                          <a:latin typeface="Times New Roman"/>
                          <a:ea typeface="Times New Roman"/>
                          <a:cs typeface="Times New Roman"/>
                        </a:rPr>
                        <a:t>ACTUAL RESULT</a:t>
                      </a:r>
                      <a:endParaRPr lang="en-IN" sz="220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2200" dirty="0">
                          <a:effectLst/>
                          <a:latin typeface="Times New Roman"/>
                          <a:ea typeface="Times New Roman"/>
                          <a:cs typeface="Times New Roman"/>
                        </a:rPr>
                        <a:t>REMARKS</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6844">
                <a:tc>
                  <a:txBody>
                    <a:bodyPr/>
                    <a:lstStyle/>
                    <a:p>
                      <a:pPr algn="ctr">
                        <a:lnSpc>
                          <a:spcPct val="150000"/>
                        </a:lnSpc>
                        <a:spcAft>
                          <a:spcPts val="0"/>
                        </a:spcAft>
                      </a:pPr>
                      <a:r>
                        <a:rPr lang="en-US" sz="2200">
                          <a:effectLst/>
                          <a:latin typeface="Times New Roman"/>
                          <a:ea typeface="Times New Roman"/>
                          <a:cs typeface="Times New Roman"/>
                        </a:rPr>
                        <a:t>1</a:t>
                      </a:r>
                      <a:endParaRPr lang="en-IN" sz="220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200">
                          <a:effectLst/>
                          <a:latin typeface="Times New Roman"/>
                          <a:ea typeface="Times New Roman"/>
                          <a:cs typeface="Times New Roman"/>
                        </a:rPr>
                        <a:t>Pedestrian_detection()</a:t>
                      </a:r>
                      <a:endParaRPr lang="en-IN" sz="220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2200" dirty="0">
                          <a:effectLst/>
                          <a:latin typeface="Times New Roman"/>
                          <a:ea typeface="Times New Roman"/>
                          <a:cs typeface="Times New Roman"/>
                        </a:rPr>
                        <a:t> Human will be Detected.</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2200" dirty="0">
                          <a:effectLst/>
                          <a:latin typeface="Times New Roman"/>
                          <a:ea typeface="Times New Roman"/>
                          <a:cs typeface="Times New Roman"/>
                        </a:rPr>
                        <a:t>Humans are Detected.</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2200" dirty="0">
                          <a:effectLst/>
                          <a:latin typeface="Times New Roman"/>
                          <a:ea typeface="Times New Roman"/>
                          <a:cs typeface="Times New Roman"/>
                        </a:rPr>
                        <a:t>Successful</a:t>
                      </a:r>
                      <a:endParaRPr lang="en-IN" sz="2200" dirty="0">
                        <a:effectLst/>
                        <a:latin typeface="Times New Roman"/>
                        <a:ea typeface="Times New Roman"/>
                        <a:cs typeface="Times New Roman"/>
                      </a:endParaRPr>
                    </a:p>
                    <a:p>
                      <a:pPr algn="just">
                        <a:lnSpc>
                          <a:spcPct val="150000"/>
                        </a:lnSpc>
                        <a:spcAft>
                          <a:spcPts val="0"/>
                        </a:spcAft>
                      </a:pPr>
                      <a:r>
                        <a:rPr lang="en-US" sz="2200" dirty="0">
                          <a:effectLst/>
                          <a:latin typeface="Times New Roman"/>
                          <a:ea typeface="Times New Roman"/>
                          <a:cs typeface="Times New Roman"/>
                        </a:rPr>
                        <a:t> </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0316">
                <a:tc>
                  <a:txBody>
                    <a:bodyPr/>
                    <a:lstStyle/>
                    <a:p>
                      <a:pPr algn="ctr">
                        <a:lnSpc>
                          <a:spcPct val="150000"/>
                        </a:lnSpc>
                        <a:spcAft>
                          <a:spcPts val="0"/>
                        </a:spcAft>
                      </a:pPr>
                      <a:r>
                        <a:rPr lang="en-US" sz="2200" dirty="0">
                          <a:effectLst/>
                          <a:latin typeface="Times New Roman"/>
                          <a:ea typeface="Times New Roman"/>
                          <a:cs typeface="Times New Roman"/>
                        </a:rPr>
                        <a:t>2</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200" dirty="0">
                          <a:effectLst/>
                          <a:latin typeface="Times New Roman"/>
                          <a:ea typeface="Times New Roman"/>
                          <a:cs typeface="Times New Roman"/>
                        </a:rPr>
                        <a:t>Train()</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2200" dirty="0">
                          <a:effectLst/>
                          <a:latin typeface="Times New Roman"/>
                          <a:ea typeface="Times New Roman"/>
                          <a:cs typeface="Times New Roman"/>
                        </a:rPr>
                        <a:t>Training Data is fed to System.</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2200" dirty="0">
                          <a:effectLst/>
                          <a:latin typeface="Times New Roman"/>
                          <a:ea typeface="Times New Roman"/>
                          <a:cs typeface="Times New Roman"/>
                        </a:rPr>
                        <a:t>Training Data is fed to System</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2200" dirty="0">
                          <a:effectLst/>
                          <a:latin typeface="Times New Roman"/>
                          <a:ea typeface="Times New Roman"/>
                          <a:cs typeface="Times New Roman"/>
                        </a:rPr>
                        <a:t>Successful</a:t>
                      </a:r>
                      <a:endParaRPr lang="en-IN" sz="2200" dirty="0">
                        <a:effectLst/>
                        <a:latin typeface="Times New Roman"/>
                        <a:ea typeface="Times New Roman"/>
                        <a:cs typeface="Times New Roman"/>
                      </a:endParaRPr>
                    </a:p>
                    <a:p>
                      <a:pPr algn="just">
                        <a:lnSpc>
                          <a:spcPct val="150000"/>
                        </a:lnSpc>
                        <a:spcAft>
                          <a:spcPts val="0"/>
                        </a:spcAft>
                      </a:pPr>
                      <a:r>
                        <a:rPr lang="en-US" sz="2200" dirty="0">
                          <a:effectLst/>
                          <a:latin typeface="Times New Roman"/>
                          <a:ea typeface="Times New Roman"/>
                          <a:cs typeface="Times New Roman"/>
                        </a:rPr>
                        <a:t> </a:t>
                      </a:r>
                      <a:endParaRPr lang="en-IN" sz="2200" dirty="0">
                        <a:effectLst/>
                        <a:latin typeface="Times New Roman"/>
                        <a:ea typeface="Times New Roman"/>
                        <a:cs typeface="Times New Roman"/>
                      </a:endParaRPr>
                    </a:p>
                  </a:txBody>
                  <a:tcPr marL="120499" marR="1204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Rectangle 1"/>
          <p:cNvSpPr>
            <a:spLocks noChangeArrowheads="1"/>
          </p:cNvSpPr>
          <p:nvPr/>
        </p:nvSpPr>
        <p:spPr bwMode="auto">
          <a:xfrm>
            <a:off x="3216275" y="308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6031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Arial" panose="020B0604020202020204" pitchFamily="34" charset="0"/>
              <a:buAutoNum type="arabicPeriod"/>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1270001" y="284555"/>
            <a:ext cx="105748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Problem Statement</a:t>
            </a:r>
            <a:endParaRPr lang="en-US" altLang="en-US" sz="4800" dirty="0"/>
          </a:p>
        </p:txBody>
      </p:sp>
      <p:sp>
        <p:nvSpPr>
          <p:cNvPr id="7" name="Rectangle 6"/>
          <p:cNvSpPr/>
          <p:nvPr/>
        </p:nvSpPr>
        <p:spPr>
          <a:xfrm>
            <a:off x="296333" y="1402562"/>
            <a:ext cx="8537470" cy="3539430"/>
          </a:xfrm>
          <a:prstGeom prst="rect">
            <a:avLst/>
          </a:prstGeom>
        </p:spPr>
        <p:txBody>
          <a:bodyPr wrap="square">
            <a:spAutoFit/>
          </a:bodyPr>
          <a:lstStyle/>
          <a:p>
            <a:pPr lvl="0" algn="just"/>
            <a:r>
              <a:rPr lang="en-IN" sz="3200" dirty="0">
                <a:solidFill>
                  <a:prstClr val="black"/>
                </a:solidFill>
                <a:latin typeface="Times New Roman" pitchFamily="18" charset="0"/>
                <a:cs typeface="Times New Roman" pitchFamily="18" charset="0"/>
              </a:rPr>
              <a:t>1.The Global Pandemic – A grim situation for all.</a:t>
            </a:r>
          </a:p>
          <a:p>
            <a:pPr lvl="0" algn="ctr"/>
            <a:endParaRPr lang="en-IN" sz="3200" dirty="0">
              <a:solidFill>
                <a:prstClr val="black"/>
              </a:solidFill>
              <a:latin typeface="Times New Roman" pitchFamily="18" charset="0"/>
              <a:cs typeface="Times New Roman" pitchFamily="18" charset="0"/>
            </a:endParaRPr>
          </a:p>
          <a:p>
            <a:pPr lvl="0" algn="just"/>
            <a:r>
              <a:rPr lang="en-IN" sz="3200" b="1" dirty="0">
                <a:solidFill>
                  <a:prstClr val="black"/>
                </a:solidFill>
                <a:latin typeface="Times New Roman" pitchFamily="18" charset="0"/>
                <a:cs typeface="Times New Roman" pitchFamily="18" charset="0"/>
              </a:rPr>
              <a:t>Locked out </a:t>
            </a:r>
            <a:r>
              <a:rPr lang="en-IN" sz="3200" dirty="0">
                <a:solidFill>
                  <a:prstClr val="black"/>
                </a:solidFill>
                <a:latin typeface="Times New Roman" pitchFamily="18" charset="0"/>
                <a:cs typeface="Times New Roman" pitchFamily="18" charset="0"/>
              </a:rPr>
              <a:t>from your near and dear ones ?</a:t>
            </a:r>
          </a:p>
          <a:p>
            <a:pPr lvl="0" algn="just"/>
            <a:endParaRPr lang="en-IN" sz="3200" dirty="0">
              <a:solidFill>
                <a:prstClr val="black"/>
              </a:solidFill>
              <a:latin typeface="Times New Roman" pitchFamily="18" charset="0"/>
              <a:cs typeface="Times New Roman" pitchFamily="18" charset="0"/>
            </a:endParaRPr>
          </a:p>
          <a:p>
            <a:pPr lvl="0" algn="just"/>
            <a:r>
              <a:rPr lang="en-IN" sz="3200" dirty="0">
                <a:solidFill>
                  <a:prstClr val="black"/>
                </a:solidFill>
                <a:latin typeface="Times New Roman" pitchFamily="18" charset="0"/>
                <a:cs typeface="Times New Roman" pitchFamily="18" charset="0"/>
              </a:rPr>
              <a:t>   Tough to maintain </a:t>
            </a:r>
            <a:r>
              <a:rPr lang="en-IN" sz="3200" b="1" dirty="0">
                <a:solidFill>
                  <a:prstClr val="black"/>
                </a:solidFill>
                <a:latin typeface="Times New Roman" pitchFamily="18" charset="0"/>
                <a:cs typeface="Times New Roman" pitchFamily="18" charset="0"/>
              </a:rPr>
              <a:t>social distancing ?</a:t>
            </a:r>
          </a:p>
          <a:p>
            <a:pPr lvl="0" algn="just"/>
            <a:endParaRPr lang="en-IN" sz="3200" dirty="0">
              <a:solidFill>
                <a:prstClr val="black"/>
              </a:solidFill>
              <a:latin typeface="Times New Roman" pitchFamily="18" charset="0"/>
              <a:cs typeface="Times New Roman" pitchFamily="18" charset="0"/>
            </a:endParaRPr>
          </a:p>
          <a:p>
            <a:pPr lvl="0" algn="just"/>
            <a:endParaRPr lang="en-IN" sz="3200" dirty="0">
              <a:solidFill>
                <a:prstClr val="black"/>
              </a:solidFill>
              <a:latin typeface="Times New Roman" pitchFamily="18" charset="0"/>
              <a:cs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803" y="1894135"/>
            <a:ext cx="3121131" cy="3135064"/>
          </a:xfrm>
          <a:prstGeom prst="rect">
            <a:avLst/>
          </a:prstGeom>
        </p:spPr>
      </p:pic>
      <p:sp>
        <p:nvSpPr>
          <p:cNvPr id="5" name="TextBox 4"/>
          <p:cNvSpPr txBox="1"/>
          <p:nvPr/>
        </p:nvSpPr>
        <p:spPr>
          <a:xfrm>
            <a:off x="1564321" y="5065103"/>
            <a:ext cx="8104612" cy="1200329"/>
          </a:xfrm>
          <a:prstGeom prst="rect">
            <a:avLst/>
          </a:prstGeom>
          <a:noFill/>
        </p:spPr>
        <p:txBody>
          <a:bodyPr wrap="square" rtlCol="0">
            <a:spAutoFit/>
          </a:bodyPr>
          <a:lstStyle/>
          <a:p>
            <a:pPr lvl="0" algn="ctr"/>
            <a:r>
              <a:rPr lang="en-IN" sz="3600" dirty="0">
                <a:solidFill>
                  <a:prstClr val="black"/>
                </a:solidFill>
                <a:latin typeface="Times New Roman" pitchFamily="18" charset="0"/>
                <a:cs typeface="Times New Roman" pitchFamily="18" charset="0"/>
              </a:rPr>
              <a:t>This situation is not so grim for some “</a:t>
            </a:r>
            <a:r>
              <a:rPr lang="en-IN" sz="3600" b="1" dirty="0">
                <a:solidFill>
                  <a:prstClr val="black"/>
                </a:solidFill>
                <a:latin typeface="Times New Roman" pitchFamily="18" charset="0"/>
                <a:cs typeface="Times New Roman" pitchFamily="18" charset="0"/>
              </a:rPr>
              <a:t>THINGS</a:t>
            </a:r>
            <a:r>
              <a:rPr lang="en-IN" sz="3600" dirty="0">
                <a:solidFill>
                  <a:prstClr val="black"/>
                </a:solidFill>
                <a:latin typeface="Times New Roman" pitchFamily="18" charset="0"/>
                <a:cs typeface="Times New Roman" pitchFamily="18" charset="0"/>
              </a:rPr>
              <a:t>” maybe ? </a:t>
            </a:r>
          </a:p>
        </p:txBody>
      </p:sp>
    </p:spTree>
    <p:extLst>
      <p:ext uri="{BB962C8B-B14F-4D97-AF65-F5344CB8AC3E}">
        <p14:creationId xmlns:p14="http://schemas.microsoft.com/office/powerpoint/2010/main" val="148551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485009" y="171979"/>
            <a:ext cx="68294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algn="ctr" eaLnBrk="1" hangingPunct="1"/>
            <a:r>
              <a:rPr lang="en-US" altLang="en-US" sz="4000" b="1" dirty="0">
                <a:latin typeface="Times New Roman" pitchFamily="18" charset="0"/>
                <a:cs typeface="Times New Roman" pitchFamily="18" charset="0"/>
              </a:rPr>
              <a:t>System Testing and Validation</a:t>
            </a:r>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335287" y="1416398"/>
            <a:ext cx="3690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Times New Roman" panose="02020603050405020304" pitchFamily="18" charset="0"/>
                <a:cs typeface="Times New Roman" pitchFamily="18" charset="0"/>
              </a:rPr>
              <a:t>3. Fire Detection</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1"/>
          <p:cNvSpPr>
            <a:spLocks noChangeArrowheads="1"/>
          </p:cNvSpPr>
          <p:nvPr/>
        </p:nvSpPr>
        <p:spPr bwMode="auto">
          <a:xfrm>
            <a:off x="3216275" y="308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7102263"/>
              </p:ext>
            </p:extLst>
          </p:nvPr>
        </p:nvGraphicFramePr>
        <p:xfrm>
          <a:off x="2119283" y="1816508"/>
          <a:ext cx="7583517" cy="4068293"/>
        </p:xfrm>
        <a:graphic>
          <a:graphicData uri="http://schemas.openxmlformats.org/drawingml/2006/table">
            <a:tbl>
              <a:tblPr firstRow="1" firstCol="1" bandRow="1"/>
              <a:tblGrid>
                <a:gridCol w="1220680">
                  <a:extLst>
                    <a:ext uri="{9D8B030D-6E8A-4147-A177-3AD203B41FA5}">
                      <a16:colId xmlns:a16="http://schemas.microsoft.com/office/drawing/2014/main" val="20000"/>
                    </a:ext>
                  </a:extLst>
                </a:gridCol>
                <a:gridCol w="1451013">
                  <a:extLst>
                    <a:ext uri="{9D8B030D-6E8A-4147-A177-3AD203B41FA5}">
                      <a16:colId xmlns:a16="http://schemas.microsoft.com/office/drawing/2014/main" val="20001"/>
                    </a:ext>
                  </a:extLst>
                </a:gridCol>
                <a:gridCol w="1984853">
                  <a:extLst>
                    <a:ext uri="{9D8B030D-6E8A-4147-A177-3AD203B41FA5}">
                      <a16:colId xmlns:a16="http://schemas.microsoft.com/office/drawing/2014/main" val="20002"/>
                    </a:ext>
                  </a:extLst>
                </a:gridCol>
                <a:gridCol w="1526682">
                  <a:extLst>
                    <a:ext uri="{9D8B030D-6E8A-4147-A177-3AD203B41FA5}">
                      <a16:colId xmlns:a16="http://schemas.microsoft.com/office/drawing/2014/main" val="20003"/>
                    </a:ext>
                  </a:extLst>
                </a:gridCol>
                <a:gridCol w="1400289">
                  <a:extLst>
                    <a:ext uri="{9D8B030D-6E8A-4147-A177-3AD203B41FA5}">
                      <a16:colId xmlns:a16="http://schemas.microsoft.com/office/drawing/2014/main" val="20004"/>
                    </a:ext>
                  </a:extLst>
                </a:gridCol>
              </a:tblGrid>
              <a:tr h="679938">
                <a:tc>
                  <a:txBody>
                    <a:bodyPr/>
                    <a:lstStyle/>
                    <a:p>
                      <a:pPr algn="ctr">
                        <a:lnSpc>
                          <a:spcPct val="150000"/>
                        </a:lnSpc>
                        <a:spcAft>
                          <a:spcPts val="0"/>
                        </a:spcAft>
                      </a:pPr>
                      <a:r>
                        <a:rPr lang="en-US" sz="1500" dirty="0">
                          <a:effectLst/>
                          <a:latin typeface="Times New Roman"/>
                          <a:ea typeface="Times New Roman"/>
                          <a:cs typeface="Times New Roman"/>
                        </a:rPr>
                        <a:t>TEST CASE  ID</a:t>
                      </a:r>
                      <a:endParaRPr lang="en-IN" sz="1500" dirty="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a:effectLst/>
                          <a:latin typeface="Times New Roman"/>
                          <a:ea typeface="Times New Roman"/>
                          <a:cs typeface="Times New Roman"/>
                        </a:rPr>
                        <a:t>TESTCASE</a:t>
                      </a:r>
                      <a:endParaRPr lang="en-IN" sz="150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a:effectLst/>
                          <a:latin typeface="Times New Roman"/>
                          <a:ea typeface="Times New Roman"/>
                          <a:cs typeface="Times New Roman"/>
                        </a:rPr>
                        <a:t>EXPECTED RESULT</a:t>
                      </a:r>
                      <a:endParaRPr lang="en-IN" sz="150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a:effectLst/>
                          <a:latin typeface="Times New Roman"/>
                          <a:ea typeface="Times New Roman"/>
                          <a:cs typeface="Times New Roman"/>
                        </a:rPr>
                        <a:t>ACTUAL RESULT</a:t>
                      </a:r>
                      <a:endParaRPr lang="en-IN" sz="150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500">
                          <a:effectLst/>
                          <a:latin typeface="Times New Roman"/>
                          <a:ea typeface="Times New Roman"/>
                          <a:cs typeface="Times New Roman"/>
                        </a:rPr>
                        <a:t>REMARKS</a:t>
                      </a:r>
                      <a:endParaRPr lang="en-IN" sz="150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63856">
                <a:tc>
                  <a:txBody>
                    <a:bodyPr/>
                    <a:lstStyle/>
                    <a:p>
                      <a:pPr algn="ctr">
                        <a:lnSpc>
                          <a:spcPct val="150000"/>
                        </a:lnSpc>
                        <a:spcAft>
                          <a:spcPts val="0"/>
                        </a:spcAft>
                      </a:pPr>
                      <a:r>
                        <a:rPr lang="en-US" sz="1500">
                          <a:effectLst/>
                          <a:latin typeface="Times New Roman"/>
                          <a:ea typeface="Times New Roman"/>
                          <a:cs typeface="Times New Roman"/>
                        </a:rPr>
                        <a:t>1</a:t>
                      </a:r>
                      <a:endParaRPr lang="en-IN" sz="150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dirty="0">
                          <a:effectLst/>
                          <a:latin typeface="Times New Roman"/>
                          <a:ea typeface="Times New Roman"/>
                          <a:cs typeface="Times New Roman"/>
                        </a:rPr>
                        <a:t>Detect()</a:t>
                      </a:r>
                      <a:endParaRPr lang="en-IN" sz="1500" dirty="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500" dirty="0">
                          <a:effectLst/>
                          <a:latin typeface="Times New Roman"/>
                          <a:ea typeface="Times New Roman"/>
                          <a:cs typeface="Times New Roman"/>
                        </a:rPr>
                        <a:t>Fire and Smoke are Detected, Doors open Automatically, Exhaust is Turned on.</a:t>
                      </a:r>
                      <a:endParaRPr lang="en-IN" sz="1500" dirty="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500" dirty="0">
                          <a:effectLst/>
                          <a:latin typeface="Times New Roman"/>
                          <a:ea typeface="Times New Roman"/>
                          <a:cs typeface="Times New Roman"/>
                        </a:rPr>
                        <a:t>Fire and Smoke are Detected, Doors open Automatically, Exhaust is Turned on.</a:t>
                      </a:r>
                      <a:endParaRPr lang="en-IN" sz="1500" dirty="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500" dirty="0">
                          <a:effectLst/>
                          <a:latin typeface="Times New Roman"/>
                          <a:ea typeface="Times New Roman"/>
                          <a:cs typeface="Times New Roman"/>
                        </a:rPr>
                        <a:t>Successful</a:t>
                      </a:r>
                      <a:endParaRPr lang="en-IN" sz="1500" dirty="0">
                        <a:effectLst/>
                        <a:latin typeface="Times New Roman"/>
                        <a:ea typeface="Times New Roman"/>
                        <a:cs typeface="Times New Roman"/>
                      </a:endParaRPr>
                    </a:p>
                    <a:p>
                      <a:pPr algn="just">
                        <a:lnSpc>
                          <a:spcPct val="150000"/>
                        </a:lnSpc>
                        <a:spcAft>
                          <a:spcPts val="0"/>
                        </a:spcAft>
                      </a:pPr>
                      <a:r>
                        <a:rPr lang="en-US" sz="1500" dirty="0">
                          <a:effectLst/>
                          <a:latin typeface="Times New Roman"/>
                          <a:ea typeface="Times New Roman"/>
                          <a:cs typeface="Times New Roman"/>
                        </a:rPr>
                        <a:t> </a:t>
                      </a:r>
                      <a:endParaRPr lang="en-IN" sz="1500" dirty="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24499">
                <a:tc>
                  <a:txBody>
                    <a:bodyPr/>
                    <a:lstStyle/>
                    <a:p>
                      <a:pPr algn="ctr">
                        <a:lnSpc>
                          <a:spcPct val="150000"/>
                        </a:lnSpc>
                        <a:spcAft>
                          <a:spcPts val="0"/>
                        </a:spcAft>
                      </a:pPr>
                      <a:r>
                        <a:rPr lang="en-US" sz="1500">
                          <a:effectLst/>
                          <a:latin typeface="Times New Roman"/>
                          <a:ea typeface="Times New Roman"/>
                          <a:cs typeface="Times New Roman"/>
                        </a:rPr>
                        <a:t>2</a:t>
                      </a:r>
                      <a:endParaRPr lang="en-IN" sz="150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dirty="0">
                          <a:effectLst/>
                          <a:latin typeface="Times New Roman"/>
                          <a:ea typeface="Times New Roman"/>
                          <a:cs typeface="Times New Roman"/>
                        </a:rPr>
                        <a:t>Train()</a:t>
                      </a:r>
                      <a:endParaRPr lang="en-IN" sz="1500" dirty="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500" dirty="0">
                          <a:effectLst/>
                          <a:latin typeface="Times New Roman"/>
                          <a:ea typeface="Times New Roman"/>
                          <a:cs typeface="Times New Roman"/>
                        </a:rPr>
                        <a:t>The Input Image is Processed in HSB Frame.</a:t>
                      </a:r>
                      <a:endParaRPr lang="en-IN" sz="1500" dirty="0">
                        <a:effectLst/>
                        <a:latin typeface="Times New Roman"/>
                        <a:ea typeface="Times New Roman"/>
                        <a:cs typeface="Times New Roman"/>
                      </a:endParaRPr>
                    </a:p>
                    <a:p>
                      <a:pPr>
                        <a:lnSpc>
                          <a:spcPct val="115000"/>
                        </a:lnSpc>
                        <a:spcAft>
                          <a:spcPts val="0"/>
                        </a:spcAft>
                      </a:pPr>
                      <a:r>
                        <a:rPr lang="en-US" sz="1500" dirty="0">
                          <a:effectLst/>
                          <a:latin typeface="Times New Roman"/>
                          <a:ea typeface="Times New Roman"/>
                          <a:cs typeface="Times New Roman"/>
                        </a:rPr>
                        <a:t> </a:t>
                      </a:r>
                      <a:endParaRPr lang="en-IN" sz="1500" dirty="0">
                        <a:effectLst/>
                        <a:latin typeface="Times New Roman"/>
                        <a:ea typeface="Times New Roman"/>
                        <a:cs typeface="Times New Roman"/>
                      </a:endParaRPr>
                    </a:p>
                    <a:p>
                      <a:pPr algn="r">
                        <a:lnSpc>
                          <a:spcPct val="115000"/>
                        </a:lnSpc>
                        <a:spcAft>
                          <a:spcPts val="0"/>
                        </a:spcAft>
                      </a:pPr>
                      <a:r>
                        <a:rPr lang="en-US" sz="1500" dirty="0">
                          <a:effectLst/>
                          <a:latin typeface="Times New Roman"/>
                          <a:ea typeface="Times New Roman"/>
                          <a:cs typeface="Times New Roman"/>
                        </a:rPr>
                        <a:t> </a:t>
                      </a:r>
                      <a:endParaRPr lang="en-IN" sz="1500" dirty="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US" sz="1500" dirty="0">
                          <a:effectLst/>
                          <a:latin typeface="Times New Roman"/>
                          <a:ea typeface="Times New Roman"/>
                          <a:cs typeface="Times New Roman"/>
                        </a:rPr>
                        <a:t>The Input Image is Processed in HSB Frame.</a:t>
                      </a:r>
                      <a:endParaRPr lang="en-IN" sz="1500" dirty="0">
                        <a:effectLst/>
                        <a:latin typeface="Times New Roman"/>
                        <a:ea typeface="Times New Roman"/>
                        <a:cs typeface="Times New Roman"/>
                      </a:endParaRPr>
                    </a:p>
                    <a:p>
                      <a:pPr>
                        <a:lnSpc>
                          <a:spcPct val="115000"/>
                        </a:lnSpc>
                        <a:spcAft>
                          <a:spcPts val="0"/>
                        </a:spcAft>
                      </a:pPr>
                      <a:r>
                        <a:rPr lang="en-US" sz="1500" dirty="0">
                          <a:effectLst/>
                          <a:latin typeface="Times New Roman"/>
                          <a:ea typeface="Times New Roman"/>
                          <a:cs typeface="Times New Roman"/>
                        </a:rPr>
                        <a:t> </a:t>
                      </a:r>
                      <a:endParaRPr lang="en-IN" sz="1500" dirty="0">
                        <a:effectLst/>
                        <a:latin typeface="Times New Roman"/>
                        <a:ea typeface="Times New Roman"/>
                        <a:cs typeface="Times New Roman"/>
                      </a:endParaRPr>
                    </a:p>
                    <a:p>
                      <a:pPr>
                        <a:lnSpc>
                          <a:spcPct val="115000"/>
                        </a:lnSpc>
                        <a:spcAft>
                          <a:spcPts val="0"/>
                        </a:spcAft>
                      </a:pPr>
                      <a:r>
                        <a:rPr lang="en-US" sz="1500" dirty="0">
                          <a:effectLst/>
                          <a:latin typeface="Times New Roman"/>
                          <a:ea typeface="Times New Roman"/>
                          <a:cs typeface="Times New Roman"/>
                        </a:rPr>
                        <a:t> </a:t>
                      </a:r>
                      <a:endParaRPr lang="en-IN" sz="1500" dirty="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500" dirty="0">
                          <a:effectLst/>
                          <a:latin typeface="Times New Roman"/>
                          <a:ea typeface="Times New Roman"/>
                          <a:cs typeface="Times New Roman"/>
                        </a:rPr>
                        <a:t>80% Successful</a:t>
                      </a:r>
                      <a:endParaRPr lang="en-IN" sz="1500" dirty="0">
                        <a:effectLst/>
                        <a:latin typeface="Times New Roman"/>
                        <a:ea typeface="Times New Roman"/>
                        <a:cs typeface="Times New Roman"/>
                      </a:endParaRPr>
                    </a:p>
                    <a:p>
                      <a:pPr algn="just">
                        <a:lnSpc>
                          <a:spcPct val="150000"/>
                        </a:lnSpc>
                        <a:spcAft>
                          <a:spcPts val="0"/>
                        </a:spcAft>
                      </a:pPr>
                      <a:r>
                        <a:rPr lang="en-US" sz="1500" dirty="0">
                          <a:effectLst/>
                          <a:latin typeface="Times New Roman"/>
                          <a:ea typeface="Times New Roman"/>
                          <a:cs typeface="Times New Roman"/>
                        </a:rPr>
                        <a:t> </a:t>
                      </a:r>
                      <a:endParaRPr lang="en-IN" sz="1500" dirty="0">
                        <a:effectLst/>
                        <a:latin typeface="Times New Roman"/>
                        <a:ea typeface="Times New Roman"/>
                        <a:cs typeface="Times New Roman"/>
                      </a:endParaRPr>
                    </a:p>
                  </a:txBody>
                  <a:tcPr marL="84992" marR="849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Rectangle 1"/>
          <p:cNvSpPr>
            <a:spLocks noChangeArrowheads="1"/>
          </p:cNvSpPr>
          <p:nvPr/>
        </p:nvSpPr>
        <p:spPr bwMode="auto">
          <a:xfrm>
            <a:off x="3200400" y="2360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244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4969933"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ct val="0"/>
              </a:spcBef>
              <a:buNone/>
              <a:defRPr/>
            </a:pPr>
            <a:r>
              <a:rPr lang="en-US" dirty="0">
                <a:latin typeface="Times New Roman" panose="02020603050405020304" pitchFamily="18" charset="0"/>
                <a:cs typeface="Times New Roman" panose="02020603050405020304" pitchFamily="18" charset="0"/>
              </a:rPr>
              <a:t>In this project, we investigate the problem of Smart buildings using IOT. Existing solutions are either limited to a specific setting of the problem, or incur expensive, redundant computations. Hence, we propose novel and efficient solutions</a:t>
            </a:r>
          </a:p>
          <a:p>
            <a:pPr marL="0" indent="0" algn="just">
              <a:lnSpc>
                <a:spcPct val="100000"/>
              </a:lnSpc>
              <a:spcBef>
                <a:spcPct val="0"/>
              </a:spcBef>
              <a:buNone/>
              <a:defRPr/>
            </a:pPr>
            <a:endParaRPr lang="en-US" altLang="en-US" dirty="0">
              <a:solidFill>
                <a:srgbClr val="002060"/>
              </a:solidFill>
              <a:latin typeface="Times New Roman" panose="02020603050405020304" pitchFamily="18" charset="0"/>
              <a:cs typeface="Times New Roman" panose="02020603050405020304" pitchFamily="18" charset="0"/>
            </a:endParaRPr>
          </a:p>
          <a:p>
            <a:pPr marL="0" indent="0" algn="just">
              <a:lnSpc>
                <a:spcPct val="100000"/>
              </a:lnSpc>
              <a:spcBef>
                <a:spcPct val="0"/>
              </a:spcBef>
              <a:buNone/>
              <a:defRPr/>
            </a:pPr>
            <a:endParaRPr lang="en-US" altLang="en-US" dirty="0">
              <a:solidFill>
                <a:srgbClr val="002060"/>
              </a:solidFill>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2139780" y="272256"/>
            <a:ext cx="8098729"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Conclusion and Future Scope</a:t>
            </a:r>
            <a:endParaRPr lang="en-US" alt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265" y="1159850"/>
            <a:ext cx="3691467" cy="3691467"/>
          </a:xfrm>
          <a:prstGeom prst="rect">
            <a:avLst/>
          </a:prstGeom>
        </p:spPr>
      </p:pic>
      <p:sp>
        <p:nvSpPr>
          <p:cNvPr id="4" name="TextBox 3"/>
          <p:cNvSpPr txBox="1"/>
          <p:nvPr/>
        </p:nvSpPr>
        <p:spPr>
          <a:xfrm>
            <a:off x="6815619" y="5063067"/>
            <a:ext cx="4707466" cy="646331"/>
          </a:xfrm>
          <a:prstGeom prst="rect">
            <a:avLst/>
          </a:prstGeom>
          <a:noFill/>
        </p:spPr>
        <p:txBody>
          <a:bodyPr wrap="square" rtlCol="0">
            <a:spAutoFit/>
          </a:bodyPr>
          <a:lstStyle/>
          <a:p>
            <a:pPr algn="ctr"/>
            <a:r>
              <a:rPr lang="en-IN" sz="3600" dirty="0">
                <a:latin typeface="Times New Roman" pitchFamily="18" charset="0"/>
                <a:cs typeface="Times New Roman" pitchFamily="18" charset="0"/>
              </a:rPr>
              <a:t>Time to go Smart !</a:t>
            </a:r>
          </a:p>
        </p:txBody>
      </p:sp>
    </p:spTree>
    <p:extLst>
      <p:ext uri="{BB962C8B-B14F-4D97-AF65-F5344CB8AC3E}">
        <p14:creationId xmlns:p14="http://schemas.microsoft.com/office/powerpoint/2010/main" val="325764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ct val="0"/>
              </a:spcBef>
              <a:defRPr/>
            </a:pPr>
            <a:endParaRPr lang="en-US">
              <a:latin typeface="Times New Roman" panose="02020603050405020304" pitchFamily="18" charset="0"/>
              <a:cs typeface="Times New Roman" panose="02020603050405020304" pitchFamily="18" charset="0"/>
            </a:endParaRPr>
          </a:p>
          <a:p>
            <a:pPr algn="just">
              <a:lnSpc>
                <a:spcPct val="100000"/>
              </a:lnSpc>
              <a:spcBef>
                <a:spcPct val="0"/>
              </a:spcBef>
              <a:defRPr/>
            </a:pPr>
            <a:r>
              <a:rPr lang="en-US">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the future, we plan to develop a much more efficient smart building system, with fewer expenses while continuingly emphasizing on </a:t>
            </a:r>
            <a:r>
              <a:rPr lang="en-US">
                <a:latin typeface="Times New Roman" panose="02020603050405020304" pitchFamily="18" charset="0"/>
                <a:cs typeface="Times New Roman" panose="02020603050405020304" pitchFamily="18" charset="0"/>
              </a:rPr>
              <a:t>the </a:t>
            </a:r>
          </a:p>
          <a:p>
            <a:pPr marL="0" indent="0" algn="just">
              <a:lnSpc>
                <a:spcPct val="100000"/>
              </a:lnSpc>
              <a:spcBef>
                <a:spcPct val="0"/>
              </a:spcBef>
              <a:buNone/>
              <a:defRPr/>
            </a:pPr>
            <a:endParaRPr lang="en-US" dirty="0">
              <a:latin typeface="Times New Roman" panose="02020603050405020304" pitchFamily="18" charset="0"/>
              <a:cs typeface="Times New Roman" panose="02020603050405020304" pitchFamily="18" charset="0"/>
            </a:endParaRPr>
          </a:p>
          <a:p>
            <a:pPr algn="just">
              <a:lnSpc>
                <a:spcPct val="100000"/>
              </a:lnSpc>
              <a:spcBef>
                <a:spcPct val="0"/>
              </a:spcBef>
              <a:defRPr/>
            </a:pPr>
            <a:r>
              <a:rPr lang="en-US" dirty="0">
                <a:latin typeface="Times New Roman" panose="02020603050405020304" pitchFamily="18" charset="0"/>
                <a:cs typeface="Times New Roman" panose="02020603050405020304" pitchFamily="18" charset="0"/>
              </a:rPr>
              <a:t>Do It Yourself (DIY) trend. We also plan to be more tech savvy and implement more futuristic systems in the future.</a:t>
            </a:r>
          </a:p>
          <a:p>
            <a:pPr marL="0" indent="0" algn="just">
              <a:lnSpc>
                <a:spcPct val="100000"/>
              </a:lnSpc>
              <a:spcBef>
                <a:spcPct val="0"/>
              </a:spcBef>
              <a:buNone/>
              <a:defRPr/>
            </a:pPr>
            <a:endParaRPr lang="en-US" altLang="en-US" dirty="0">
              <a:solidFill>
                <a:srgbClr val="002060"/>
              </a:solidFill>
              <a:latin typeface="Times New Roman" panose="02020603050405020304" pitchFamily="18" charset="0"/>
              <a:cs typeface="Times New Roman" panose="02020603050405020304" pitchFamily="18" charset="0"/>
            </a:endParaRPr>
          </a:p>
          <a:p>
            <a:pPr marL="0" indent="0" algn="just">
              <a:lnSpc>
                <a:spcPct val="100000"/>
              </a:lnSpc>
              <a:spcBef>
                <a:spcPct val="0"/>
              </a:spcBef>
              <a:buNone/>
              <a:defRPr/>
            </a:pPr>
            <a:endParaRPr lang="en-US" altLang="en-US" dirty="0">
              <a:solidFill>
                <a:srgbClr val="002060"/>
              </a:solidFill>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2139780" y="272256"/>
            <a:ext cx="8098729"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Conclusion and Future Scope</a:t>
            </a:r>
            <a:endParaRPr lang="en-US" altLang="en-US" sz="4800" dirty="0"/>
          </a:p>
        </p:txBody>
      </p:sp>
    </p:spTree>
    <p:extLst>
      <p:ext uri="{BB962C8B-B14F-4D97-AF65-F5344CB8AC3E}">
        <p14:creationId xmlns:p14="http://schemas.microsoft.com/office/powerpoint/2010/main" val="160173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2200" dirty="0">
                <a:latin typeface="Times New Roman" panose="02020603050405020304" pitchFamily="18" charset="0"/>
                <a:cs typeface="Times New Roman" panose="02020603050405020304" pitchFamily="18" charset="0"/>
              </a:rPr>
              <a:t>Sourav Roy, Md Nasir Uddin, Md </a:t>
            </a:r>
            <a:r>
              <a:rPr lang="en-GB" sz="2200" dirty="0" err="1">
                <a:latin typeface="Times New Roman" panose="02020603050405020304" pitchFamily="18" charset="0"/>
                <a:cs typeface="Times New Roman" panose="02020603050405020304" pitchFamily="18" charset="0"/>
              </a:rPr>
              <a:t>Zahirul</a:t>
            </a:r>
            <a:r>
              <a:rPr lang="en-GB" sz="2200" dirty="0">
                <a:latin typeface="Times New Roman" panose="02020603050405020304" pitchFamily="18" charset="0"/>
                <a:cs typeface="Times New Roman" panose="02020603050405020304" pitchFamily="18" charset="0"/>
              </a:rPr>
              <a:t> </a:t>
            </a:r>
            <a:r>
              <a:rPr lang="en-GB" sz="2200" dirty="0" err="1">
                <a:latin typeface="Times New Roman" panose="02020603050405020304" pitchFamily="18" charset="0"/>
                <a:cs typeface="Times New Roman" panose="02020603050405020304" pitchFamily="18" charset="0"/>
              </a:rPr>
              <a:t>Haque</a:t>
            </a:r>
            <a:r>
              <a:rPr lang="en-GB" sz="2200" dirty="0">
                <a:latin typeface="Times New Roman" panose="02020603050405020304" pitchFamily="18" charset="0"/>
                <a:cs typeface="Times New Roman" panose="02020603050405020304" pitchFamily="18" charset="0"/>
              </a:rPr>
              <a:t>, Md </a:t>
            </a:r>
            <a:r>
              <a:rPr lang="en-GB" sz="2200" dirty="0" err="1">
                <a:latin typeface="Times New Roman" panose="02020603050405020304" pitchFamily="18" charset="0"/>
                <a:cs typeface="Times New Roman" panose="02020603050405020304" pitchFamily="18" charset="0"/>
              </a:rPr>
              <a:t>Jahidul</a:t>
            </a:r>
            <a:r>
              <a:rPr lang="en-GB" sz="2200" dirty="0">
                <a:latin typeface="Times New Roman" panose="02020603050405020304" pitchFamily="18" charset="0"/>
                <a:cs typeface="Times New Roman" panose="02020603050405020304" pitchFamily="18" charset="0"/>
              </a:rPr>
              <a:t> Kabir. Smart Door Lock System with Face Recognition Method. Nanjing University of Posts and Telecommunications, China. In, IJCSN Volume 6 Issue 7, December 2018.</a:t>
            </a:r>
          </a:p>
          <a:p>
            <a:pPr algn="just"/>
            <a:r>
              <a:rPr lang="en-GB" sz="2200" dirty="0">
                <a:latin typeface="Times New Roman" panose="02020603050405020304" pitchFamily="18" charset="0"/>
                <a:cs typeface="Times New Roman" panose="02020603050405020304" pitchFamily="18" charset="0"/>
              </a:rPr>
              <a:t>Narasimha Prasad, L V Shankar Murthy P, Kishor Kumar Reddy C. Analysis of Magnitude for Earthquake Detection using Primary Waves and Secondary Waves. In, ICHCI September 2014, IEEE. </a:t>
            </a:r>
          </a:p>
          <a:p>
            <a:pPr algn="just"/>
            <a:r>
              <a:rPr lang="en-GB" sz="2200" dirty="0">
                <a:latin typeface="Times New Roman" panose="02020603050405020304" pitchFamily="18" charset="0"/>
                <a:cs typeface="Times New Roman" panose="02020603050405020304" pitchFamily="18" charset="0"/>
              </a:rPr>
              <a:t>AJAYI </a:t>
            </a:r>
            <a:r>
              <a:rPr lang="en-GB" sz="2200" dirty="0" err="1">
                <a:latin typeface="Times New Roman" panose="02020603050405020304" pitchFamily="18" charset="0"/>
                <a:cs typeface="Times New Roman" panose="02020603050405020304" pitchFamily="18" charset="0"/>
              </a:rPr>
              <a:t>Olasupo</a:t>
            </a:r>
            <a:r>
              <a:rPr lang="en-GB" sz="2200" dirty="0">
                <a:latin typeface="Times New Roman" panose="02020603050405020304" pitchFamily="18" charset="0"/>
                <a:cs typeface="Times New Roman" panose="02020603050405020304" pitchFamily="18" charset="0"/>
              </a:rPr>
              <a:t> </a:t>
            </a:r>
            <a:r>
              <a:rPr lang="en-GB" sz="2200" dirty="0" err="1">
                <a:latin typeface="Times New Roman" panose="02020603050405020304" pitchFamily="18" charset="0"/>
                <a:cs typeface="Times New Roman" panose="02020603050405020304" pitchFamily="18" charset="0"/>
              </a:rPr>
              <a:t>Opeyemi</a:t>
            </a:r>
            <a:r>
              <a:rPr lang="en-GB" sz="2200" dirty="0">
                <a:latin typeface="Times New Roman" panose="02020603050405020304" pitchFamily="18" charset="0"/>
                <a:cs typeface="Times New Roman" panose="02020603050405020304" pitchFamily="18" charset="0"/>
              </a:rPr>
              <a:t>, OLAIFA </a:t>
            </a:r>
            <a:r>
              <a:rPr lang="en-GB" sz="2200" dirty="0" err="1">
                <a:latin typeface="Times New Roman" panose="02020603050405020304" pitchFamily="18" charset="0"/>
                <a:cs typeface="Times New Roman" panose="02020603050405020304" pitchFamily="18" charset="0"/>
              </a:rPr>
              <a:t>Oluwaseun</a:t>
            </a:r>
            <a:r>
              <a:rPr lang="en-GB" sz="2200" dirty="0">
                <a:latin typeface="Times New Roman" panose="02020603050405020304" pitchFamily="18" charset="0"/>
                <a:cs typeface="Times New Roman" panose="02020603050405020304" pitchFamily="18" charset="0"/>
              </a:rPr>
              <a:t>. Detecting Intrusion in Large Farm Lands and Plantations in Nigeria Using Virtual Fences. In, University of Lagos, Nigeria, 2016 </a:t>
            </a:r>
          </a:p>
          <a:p>
            <a:pPr algn="just"/>
            <a:r>
              <a:rPr lang="en-GB" sz="2200" dirty="0">
                <a:latin typeface="Times New Roman" panose="02020603050405020304" pitchFamily="18" charset="0"/>
                <a:cs typeface="Times New Roman" panose="02020603050405020304" pitchFamily="18" charset="0"/>
              </a:rPr>
              <a:t>R. Angeline, Adithya S, </a:t>
            </a:r>
            <a:r>
              <a:rPr lang="en-GB" sz="2200" dirty="0" err="1">
                <a:latin typeface="Times New Roman" panose="02020603050405020304" pitchFamily="18" charset="0"/>
                <a:cs typeface="Times New Roman" panose="02020603050405020304" pitchFamily="18" charset="0"/>
              </a:rPr>
              <a:t>Abishek</a:t>
            </a:r>
            <a:r>
              <a:rPr lang="en-GB" sz="2200" dirty="0">
                <a:latin typeface="Times New Roman" panose="02020603050405020304" pitchFamily="18" charset="0"/>
                <a:cs typeface="Times New Roman" panose="02020603050405020304" pitchFamily="18" charset="0"/>
              </a:rPr>
              <a:t> Narayanan. Fire Alarm System Using IOT. In, IJITEE Volume 8 Issue 6S3, April 2019. </a:t>
            </a:r>
            <a:endParaRPr lang="en-GB" sz="2200" dirty="0">
              <a:effectLst/>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2139780" y="272256"/>
            <a:ext cx="8098729"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References</a:t>
            </a:r>
            <a:endParaRPr lang="en-US" altLang="en-US" sz="4800" dirty="0"/>
          </a:p>
        </p:txBody>
      </p:sp>
    </p:spTree>
    <p:extLst>
      <p:ext uri="{BB962C8B-B14F-4D97-AF65-F5344CB8AC3E}">
        <p14:creationId xmlns:p14="http://schemas.microsoft.com/office/powerpoint/2010/main" val="401549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 sz="25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https://www.pyimagesearch.com/2015/11/09/pedestrian-detection-opencv/</a:t>
            </a:r>
            <a:endParaRPr lang="nl" sz="2500" dirty="0">
              <a:latin typeface="Times New Roman" panose="02020603050405020304" pitchFamily="18" charset="0"/>
              <a:cs typeface="Times New Roman" panose="02020603050405020304" pitchFamily="18" charset="0"/>
            </a:endParaRPr>
          </a:p>
          <a:p>
            <a:r>
              <a:rPr lang="nl" sz="25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https://www.pyimagesearch.com/2018/09/24/opencv-face-recognition/</a:t>
            </a:r>
            <a:endParaRPr lang="nl" sz="2500" dirty="0">
              <a:latin typeface="Times New Roman" panose="02020603050405020304" pitchFamily="18" charset="0"/>
              <a:cs typeface="Times New Roman" panose="02020603050405020304" pitchFamily="18" charset="0"/>
            </a:endParaRPr>
          </a:p>
          <a:p>
            <a:r>
              <a:rPr lang="en-GB" sz="25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https://medium.com/@madhawavidanapathirana/https-medium-com-madhawavidanapathirana-real-time-human-detection-in-computer-vision-part-1-2acb851f4e55</a:t>
            </a:r>
            <a:endParaRPr lang="en-GB" sz="2500" dirty="0">
              <a:latin typeface="Times New Roman" panose="02020603050405020304" pitchFamily="18" charset="0"/>
              <a:cs typeface="Times New Roman" panose="02020603050405020304" pitchFamily="18" charset="0"/>
            </a:endParaRPr>
          </a:p>
          <a:p>
            <a:r>
              <a:rPr lang="en-GB" sz="25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https://www.learnopencv.com/face-recognition-an-introduction-for-beginners/</a:t>
            </a:r>
            <a:endParaRPr lang="en-GB" sz="2500" dirty="0">
              <a:latin typeface="Times New Roman" panose="02020603050405020304" pitchFamily="18" charset="0"/>
              <a:cs typeface="Times New Roman" panose="02020603050405020304" pitchFamily="18" charset="0"/>
            </a:endParaRPr>
          </a:p>
          <a:p>
            <a:r>
              <a:rPr lang="en-GB" sz="250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https://monkeylearn.com/blog/introduction-to-support-vector-machines-svm/</a:t>
            </a:r>
            <a:endParaRPr lang="en-GB" sz="2500" dirty="0">
              <a:latin typeface="Times New Roman" panose="02020603050405020304" pitchFamily="18" charset="0"/>
              <a:cs typeface="Times New Roman" panose="02020603050405020304" pitchFamily="18" charset="0"/>
            </a:endParaRPr>
          </a:p>
          <a:p>
            <a:r>
              <a:rPr lang="en-GB" sz="250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https://towardsdatascience.com/non-maximum-suppression-nms-93ce178e177c</a:t>
            </a:r>
            <a:endParaRPr lang="en-GB" sz="2500" dirty="0">
              <a:effectLst/>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2139780" y="272256"/>
            <a:ext cx="8098729"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References</a:t>
            </a:r>
            <a:endParaRPr lang="en-US" altLang="en-US" sz="4800" dirty="0"/>
          </a:p>
        </p:txBody>
      </p:sp>
    </p:spTree>
    <p:extLst>
      <p:ext uri="{BB962C8B-B14F-4D97-AF65-F5344CB8AC3E}">
        <p14:creationId xmlns:p14="http://schemas.microsoft.com/office/powerpoint/2010/main" val="328601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39927" y="272256"/>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2" name="Rectangle 1">
            <a:extLst>
              <a:ext uri="{FF2B5EF4-FFF2-40B4-BE49-F238E27FC236}">
                <a16:creationId xmlns:a16="http://schemas.microsoft.com/office/drawing/2014/main" id="{618D0E23-B10A-4A31-8443-B2EB880A331E}"/>
              </a:ext>
            </a:extLst>
          </p:cNvPr>
          <p:cNvSpPr/>
          <p:nvPr/>
        </p:nvSpPr>
        <p:spPr>
          <a:xfrm>
            <a:off x="2180492" y="1616453"/>
            <a:ext cx="7831015" cy="121572"/>
          </a:xfrm>
          <a:prstGeom prst="rect">
            <a:avLst/>
          </a:prstGeom>
        </p:spPr>
        <p:txBody>
          <a:bodyPr wrap="square">
            <a:spAutoFit/>
          </a:bodyPr>
          <a:lstStyle/>
          <a:p>
            <a:pPr>
              <a:lnSpc>
                <a:spcPct val="90000"/>
              </a:lnSpc>
              <a:spcBef>
                <a:spcPts val="750"/>
              </a:spcBef>
              <a:buSzPct val="100000"/>
              <a:defRPr/>
            </a:pPr>
            <a:endParaRPr lang="en-IN" altLang="en-US" sz="100" b="1" dirty="0">
              <a:solidFill>
                <a:srgbClr val="C00000"/>
              </a:solidFill>
              <a:latin typeface="Museo 300" panose="02000000000000000000"/>
              <a:cs typeface="Times New Roman" panose="02020603050405020304" pitchFamily="18" charset="0"/>
            </a:endParaRPr>
          </a:p>
          <a:p>
            <a:pPr>
              <a:buClr>
                <a:srgbClr val="000000"/>
              </a:buClr>
              <a:buSzPct val="100000"/>
              <a:defRPr/>
            </a:pPr>
            <a:endParaRPr lang="en-IN" sz="100" dirty="0">
              <a:latin typeface="Museo 300" panose="02000000000000000000"/>
            </a:endParaRPr>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599" y="1238699"/>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2500" dirty="0">
                <a:latin typeface="Times New Roman" panose="02020603050405020304" pitchFamily="18" charset="0"/>
                <a:cs typeface="Times New Roman" panose="02020603050405020304" pitchFamily="18" charset="0"/>
              </a:rPr>
              <a:t>Published In - International Journal of Research and Analytical Reviews (IJRAR)</a:t>
            </a:r>
          </a:p>
          <a:p>
            <a:pPr algn="just"/>
            <a:r>
              <a:rPr lang="en-GB" sz="2500" dirty="0">
                <a:latin typeface="Times New Roman" panose="02020603050405020304" pitchFamily="18" charset="0"/>
                <a:cs typeface="Times New Roman" panose="02020603050405020304" pitchFamily="18" charset="0"/>
              </a:rPr>
              <a:t>UGC &amp; ISSN Approved. E-ISSN 2348-1269, P-ISSN 2349-5138.</a:t>
            </a:r>
          </a:p>
          <a:p>
            <a:pPr marL="0" indent="0" algn="just">
              <a:buNone/>
            </a:pPr>
            <a:endParaRPr lang="en-GB" sz="2500" dirty="0">
              <a:latin typeface="Times New Roman" panose="02020603050405020304" pitchFamily="18" charset="0"/>
              <a:cs typeface="Times New Roman" panose="02020603050405020304" pitchFamily="18" charset="0"/>
            </a:endParaRPr>
          </a:p>
          <a:p>
            <a:pPr algn="just"/>
            <a:r>
              <a:rPr lang="en-GB" sz="2500" dirty="0">
                <a:effectLst/>
                <a:latin typeface="Times New Roman" panose="02020603050405020304" pitchFamily="18" charset="0"/>
                <a:cs typeface="Times New Roman" panose="02020603050405020304" pitchFamily="18" charset="0"/>
              </a:rPr>
              <a:t>Paper Title </a:t>
            </a:r>
            <a:r>
              <a:rPr lang="en-GB" sz="2500" dirty="0">
                <a:latin typeface="Times New Roman" panose="02020603050405020304" pitchFamily="18" charset="0"/>
                <a:cs typeface="Times New Roman" panose="02020603050405020304" pitchFamily="18" charset="0"/>
              </a:rPr>
              <a:t>- Smartect Security and Automation Using IoT &amp; Image Processing</a:t>
            </a:r>
          </a:p>
          <a:p>
            <a:pPr algn="just"/>
            <a:r>
              <a:rPr lang="en-GB" sz="2500" dirty="0">
                <a:latin typeface="Times New Roman" panose="02020603050405020304" pitchFamily="18" charset="0"/>
                <a:cs typeface="Times New Roman" panose="02020603050405020304" pitchFamily="18" charset="0"/>
              </a:rPr>
              <a:t>Authors - Kumar R, Deepak Jangir, H S Rakshak, Krishan Jangir, Yezdan R</a:t>
            </a:r>
          </a:p>
          <a:p>
            <a:pPr algn="just"/>
            <a:r>
              <a:rPr lang="en-GB" sz="2500" dirty="0">
                <a:latin typeface="Times New Roman" panose="02020603050405020304" pitchFamily="18" charset="0"/>
                <a:cs typeface="Times New Roman" panose="02020603050405020304" pitchFamily="18" charset="0"/>
              </a:rPr>
              <a:t>Paper ID - IJRAR 2002557 </a:t>
            </a:r>
          </a:p>
          <a:p>
            <a:pPr algn="just"/>
            <a:r>
              <a:rPr lang="en-GB" sz="2500" dirty="0">
                <a:latin typeface="Times New Roman" panose="02020603050405020304" pitchFamily="18" charset="0"/>
                <a:cs typeface="Times New Roman" panose="02020603050405020304" pitchFamily="18" charset="0"/>
              </a:rPr>
              <a:t>Published Issue - Volume 7 | Issue 3 | August 2020</a:t>
            </a:r>
          </a:p>
          <a:p>
            <a:pPr algn="just"/>
            <a:r>
              <a:rPr lang="en-GB" sz="2500" dirty="0">
                <a:latin typeface="Times New Roman" panose="02020603050405020304" pitchFamily="18" charset="0"/>
                <a:cs typeface="Times New Roman" panose="02020603050405020304" pitchFamily="18" charset="0"/>
              </a:rPr>
              <a:t>Impact Factor: 5.75</a:t>
            </a:r>
            <a:endParaRPr lang="en-GB" sz="2500" dirty="0">
              <a:effectLst/>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3022648" y="198347"/>
            <a:ext cx="6829425"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Paper Publication Details</a:t>
            </a:r>
          </a:p>
        </p:txBody>
      </p:sp>
    </p:spTree>
    <p:extLst>
      <p:ext uri="{BB962C8B-B14F-4D97-AF65-F5344CB8AC3E}">
        <p14:creationId xmlns:p14="http://schemas.microsoft.com/office/powerpoint/2010/main" val="32548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Arial" panose="020B0604020202020204" pitchFamily="34" charset="0"/>
              <a:buAutoNum type="arabicPeriod"/>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1270001" y="284555"/>
            <a:ext cx="105748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Problem Statement</a:t>
            </a:r>
            <a:endParaRPr lang="en-US" altLang="en-US" sz="4800" dirty="0"/>
          </a:p>
        </p:txBody>
      </p:sp>
      <p:sp>
        <p:nvSpPr>
          <p:cNvPr id="7" name="Rectangle 6"/>
          <p:cNvSpPr/>
          <p:nvPr/>
        </p:nvSpPr>
        <p:spPr>
          <a:xfrm>
            <a:off x="76200" y="1402562"/>
            <a:ext cx="8754533" cy="3046988"/>
          </a:xfrm>
          <a:prstGeom prst="rect">
            <a:avLst/>
          </a:prstGeom>
        </p:spPr>
        <p:txBody>
          <a:bodyPr wrap="square">
            <a:spAutoFit/>
          </a:bodyPr>
          <a:lstStyle/>
          <a:p>
            <a:pPr lvl="0" algn="just"/>
            <a:r>
              <a:rPr lang="en-IN" sz="3200" dirty="0">
                <a:solidFill>
                  <a:prstClr val="black"/>
                </a:solidFill>
                <a:latin typeface="Times New Roman" pitchFamily="18" charset="0"/>
                <a:cs typeface="Times New Roman" pitchFamily="18" charset="0"/>
              </a:rPr>
              <a:t>2.Buildings and Fire hazards – The age old dilemma</a:t>
            </a:r>
          </a:p>
          <a:p>
            <a:pPr lvl="0" algn="ctr"/>
            <a:endParaRPr lang="en-IN" sz="3200" dirty="0">
              <a:solidFill>
                <a:prstClr val="black"/>
              </a:solidFill>
              <a:latin typeface="Times New Roman" pitchFamily="18" charset="0"/>
              <a:cs typeface="Times New Roman" pitchFamily="18" charset="0"/>
            </a:endParaRPr>
          </a:p>
          <a:p>
            <a:pPr lvl="0" algn="just"/>
            <a:r>
              <a:rPr lang="en-IN" sz="3200" dirty="0">
                <a:solidFill>
                  <a:prstClr val="black"/>
                </a:solidFill>
                <a:latin typeface="Times New Roman" pitchFamily="18" charset="0"/>
                <a:cs typeface="Times New Roman" pitchFamily="18" charset="0"/>
              </a:rPr>
              <a:t>                         You Only </a:t>
            </a:r>
            <a:r>
              <a:rPr lang="en-IN" sz="3200" b="1" dirty="0">
                <a:solidFill>
                  <a:prstClr val="black"/>
                </a:solidFill>
                <a:latin typeface="Times New Roman" pitchFamily="18" charset="0"/>
                <a:cs typeface="Times New Roman" pitchFamily="18" charset="0"/>
              </a:rPr>
              <a:t>Live</a:t>
            </a:r>
            <a:r>
              <a:rPr lang="en-IN" sz="3200" dirty="0">
                <a:solidFill>
                  <a:prstClr val="black"/>
                </a:solidFill>
                <a:latin typeface="Times New Roman" pitchFamily="18" charset="0"/>
                <a:cs typeface="Times New Roman" pitchFamily="18" charset="0"/>
              </a:rPr>
              <a:t> Once.</a:t>
            </a:r>
          </a:p>
          <a:p>
            <a:pPr lvl="0" algn="just"/>
            <a:r>
              <a:rPr lang="en-IN" sz="3200" dirty="0">
                <a:solidFill>
                  <a:prstClr val="black"/>
                </a:solidFill>
                <a:latin typeface="Times New Roman" pitchFamily="18" charset="0"/>
                <a:cs typeface="Times New Roman" pitchFamily="18" charset="0"/>
              </a:rPr>
              <a:t>				</a:t>
            </a:r>
          </a:p>
          <a:p>
            <a:pPr lvl="0" algn="just"/>
            <a:r>
              <a:rPr lang="en-IN" sz="3200" dirty="0">
                <a:solidFill>
                  <a:prstClr val="black"/>
                </a:solidFill>
                <a:latin typeface="Times New Roman" pitchFamily="18" charset="0"/>
                <a:cs typeface="Times New Roman" pitchFamily="18" charset="0"/>
              </a:rPr>
              <a:t>  Let’s make the most out of Life.</a:t>
            </a:r>
          </a:p>
          <a:p>
            <a:pPr lvl="0" algn="just"/>
            <a:endParaRPr lang="en-IN" sz="3200" dirty="0">
              <a:solidFill>
                <a:prstClr val="black"/>
              </a:solidFill>
              <a:latin typeface="Times New Roman" pitchFamily="18" charset="0"/>
              <a:cs typeface="Times New Roman" pitchFamily="18" charset="0"/>
            </a:endParaRPr>
          </a:p>
        </p:txBody>
      </p:sp>
      <p:sp>
        <p:nvSpPr>
          <p:cNvPr id="5" name="TextBox 4"/>
          <p:cNvSpPr txBox="1"/>
          <p:nvPr/>
        </p:nvSpPr>
        <p:spPr>
          <a:xfrm>
            <a:off x="1981200" y="5392289"/>
            <a:ext cx="8104612" cy="646331"/>
          </a:xfrm>
          <a:prstGeom prst="rect">
            <a:avLst/>
          </a:prstGeom>
          <a:noFill/>
        </p:spPr>
        <p:txBody>
          <a:bodyPr wrap="square" rtlCol="0">
            <a:spAutoFit/>
          </a:bodyPr>
          <a:lstStyle/>
          <a:p>
            <a:pPr lvl="0" algn="ctr"/>
            <a:r>
              <a:rPr lang="en-IN" sz="3600" dirty="0">
                <a:solidFill>
                  <a:prstClr val="black"/>
                </a:solidFill>
                <a:latin typeface="Times New Roman" pitchFamily="18" charset="0"/>
                <a:cs typeface="Times New Roman" pitchFamily="18" charset="0"/>
              </a:rPr>
              <a:t>Who let the </a:t>
            </a:r>
            <a:r>
              <a:rPr lang="en-IN" sz="3600" b="1" dirty="0">
                <a:solidFill>
                  <a:prstClr val="black"/>
                </a:solidFill>
                <a:latin typeface="Times New Roman" pitchFamily="18" charset="0"/>
                <a:cs typeface="Times New Roman" pitchFamily="18" charset="0"/>
              </a:rPr>
              <a:t>Smoke</a:t>
            </a:r>
            <a:r>
              <a:rPr lang="en-IN" sz="3600" dirty="0">
                <a:solidFill>
                  <a:prstClr val="black"/>
                </a:solidFill>
                <a:latin typeface="Times New Roman" pitchFamily="18" charset="0"/>
                <a:cs typeface="Times New Roman" pitchFamily="18" charset="0"/>
              </a:rPr>
              <a:t> out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772" y="1587156"/>
            <a:ext cx="3482529" cy="3477947"/>
          </a:xfrm>
          <a:prstGeom prst="rect">
            <a:avLst/>
          </a:prstGeom>
        </p:spPr>
      </p:pic>
    </p:spTree>
    <p:extLst>
      <p:ext uri="{BB962C8B-B14F-4D97-AF65-F5344CB8AC3E}">
        <p14:creationId xmlns:p14="http://schemas.microsoft.com/office/powerpoint/2010/main" val="206043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Arial" panose="020B0604020202020204" pitchFamily="34" charset="0"/>
              <a:buAutoNum type="arabicPeriod"/>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1270001" y="284555"/>
            <a:ext cx="105748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Problem Statement</a:t>
            </a:r>
            <a:endParaRPr lang="en-US" altLang="en-US" sz="4800" dirty="0"/>
          </a:p>
        </p:txBody>
      </p:sp>
      <p:sp>
        <p:nvSpPr>
          <p:cNvPr id="7" name="Rectangle 6"/>
          <p:cNvSpPr/>
          <p:nvPr/>
        </p:nvSpPr>
        <p:spPr>
          <a:xfrm>
            <a:off x="279400" y="1402562"/>
            <a:ext cx="8009467" cy="2800767"/>
          </a:xfrm>
          <a:prstGeom prst="rect">
            <a:avLst/>
          </a:prstGeom>
        </p:spPr>
        <p:txBody>
          <a:bodyPr wrap="square">
            <a:spAutoFit/>
          </a:bodyPr>
          <a:lstStyle/>
          <a:p>
            <a:pPr lvl="0" algn="just"/>
            <a:r>
              <a:rPr lang="en-IN" sz="3200" dirty="0">
                <a:solidFill>
                  <a:prstClr val="black"/>
                </a:solidFill>
                <a:latin typeface="Times New Roman" pitchFamily="18" charset="0"/>
                <a:cs typeface="Times New Roman" pitchFamily="18" charset="0"/>
              </a:rPr>
              <a:t>3. </a:t>
            </a:r>
            <a:r>
              <a:rPr lang="en-IN" sz="3600" dirty="0">
                <a:solidFill>
                  <a:prstClr val="black"/>
                </a:solidFill>
                <a:latin typeface="Times New Roman" pitchFamily="18" charset="0"/>
                <a:cs typeface="Times New Roman" pitchFamily="18" charset="0"/>
              </a:rPr>
              <a:t>Intrusion Detection</a:t>
            </a:r>
          </a:p>
          <a:p>
            <a:pPr lvl="0" algn="just"/>
            <a:endParaRPr lang="en-IN" sz="3200" dirty="0">
              <a:solidFill>
                <a:prstClr val="black"/>
              </a:solidFill>
              <a:latin typeface="Times New Roman" pitchFamily="18" charset="0"/>
              <a:cs typeface="Times New Roman" pitchFamily="18" charset="0"/>
            </a:endParaRPr>
          </a:p>
          <a:p>
            <a:pPr lvl="0" algn="just"/>
            <a:r>
              <a:rPr lang="en-IN" sz="3200" b="1" dirty="0">
                <a:solidFill>
                  <a:prstClr val="black"/>
                </a:solidFill>
                <a:latin typeface="Times New Roman" pitchFamily="18" charset="0"/>
                <a:cs typeface="Times New Roman" pitchFamily="18" charset="0"/>
              </a:rPr>
              <a:t>		</a:t>
            </a:r>
            <a:r>
              <a:rPr lang="en-IN" sz="3600" b="1" dirty="0">
                <a:solidFill>
                  <a:prstClr val="black"/>
                </a:solidFill>
                <a:latin typeface="Times New Roman" pitchFamily="18" charset="0"/>
                <a:cs typeface="Times New Roman" pitchFamily="18" charset="0"/>
              </a:rPr>
              <a:t>Thieves</a:t>
            </a:r>
            <a:r>
              <a:rPr lang="en-IN" sz="3600" dirty="0">
                <a:solidFill>
                  <a:prstClr val="black"/>
                </a:solidFill>
                <a:latin typeface="Times New Roman" pitchFamily="18" charset="0"/>
                <a:cs typeface="Times New Roman" pitchFamily="18" charset="0"/>
              </a:rPr>
              <a:t> are friends of the dark.</a:t>
            </a:r>
          </a:p>
          <a:p>
            <a:pPr lvl="0" algn="just"/>
            <a:endParaRPr lang="en-IN" sz="3600" dirty="0">
              <a:solidFill>
                <a:prstClr val="black"/>
              </a:solidFill>
              <a:latin typeface="Times New Roman" pitchFamily="18" charset="0"/>
              <a:cs typeface="Times New Roman" pitchFamily="18" charset="0"/>
            </a:endParaRPr>
          </a:p>
          <a:p>
            <a:pPr lvl="0" algn="just"/>
            <a:r>
              <a:rPr lang="en-IN" sz="3600" dirty="0">
                <a:solidFill>
                  <a:prstClr val="black"/>
                </a:solidFill>
                <a:latin typeface="Times New Roman" pitchFamily="18" charset="0"/>
                <a:cs typeface="Times New Roman" pitchFamily="18" charset="0"/>
              </a:rPr>
              <a:t> What if it was just your </a:t>
            </a:r>
            <a:r>
              <a:rPr lang="en-IN" sz="3600" b="1" dirty="0">
                <a:solidFill>
                  <a:prstClr val="black"/>
                </a:solidFill>
                <a:latin typeface="Times New Roman" pitchFamily="18" charset="0"/>
                <a:cs typeface="Times New Roman" pitchFamily="18" charset="0"/>
              </a:rPr>
              <a:t>pet</a:t>
            </a:r>
            <a:r>
              <a:rPr lang="en-IN" sz="3600" dirty="0">
                <a:solidFill>
                  <a:prstClr val="black"/>
                </a:solidFill>
                <a:latin typeface="Times New Roman" pitchFamily="18" charset="0"/>
                <a:cs typeface="Times New Roman" pitchFamily="18" charset="0"/>
              </a:rPr>
              <a:t> ?</a:t>
            </a:r>
          </a:p>
        </p:txBody>
      </p:sp>
      <p:sp>
        <p:nvSpPr>
          <p:cNvPr id="5" name="TextBox 4"/>
          <p:cNvSpPr txBox="1"/>
          <p:nvPr/>
        </p:nvSpPr>
        <p:spPr>
          <a:xfrm>
            <a:off x="1981200" y="4926069"/>
            <a:ext cx="8104612" cy="1200329"/>
          </a:xfrm>
          <a:prstGeom prst="rect">
            <a:avLst/>
          </a:prstGeom>
          <a:noFill/>
        </p:spPr>
        <p:txBody>
          <a:bodyPr wrap="square" rtlCol="0">
            <a:spAutoFit/>
          </a:bodyPr>
          <a:lstStyle/>
          <a:p>
            <a:pPr lvl="0" algn="ctr"/>
            <a:endParaRPr lang="en-IN" sz="3600" b="1" dirty="0">
              <a:solidFill>
                <a:prstClr val="black"/>
              </a:solidFill>
              <a:latin typeface="Times New Roman" pitchFamily="18" charset="0"/>
              <a:cs typeface="Times New Roman" pitchFamily="18" charset="0"/>
            </a:endParaRPr>
          </a:p>
          <a:p>
            <a:pPr lvl="0" algn="ctr"/>
            <a:r>
              <a:rPr lang="en-IN" sz="3600" b="1" dirty="0">
                <a:solidFill>
                  <a:prstClr val="black"/>
                </a:solidFill>
                <a:latin typeface="Times New Roman" pitchFamily="18" charset="0"/>
                <a:cs typeface="Times New Roman" pitchFamily="18" charset="0"/>
              </a:rPr>
              <a:t>Trespassing</a:t>
            </a:r>
            <a:r>
              <a:rPr lang="en-IN" sz="3600" dirty="0">
                <a:solidFill>
                  <a:prstClr val="black"/>
                </a:solidFill>
                <a:latin typeface="Times New Roman" pitchFamily="18" charset="0"/>
                <a:cs typeface="Times New Roman" pitchFamily="18" charset="0"/>
              </a:rPr>
              <a:t>? We don’t do that here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157" y="1998744"/>
            <a:ext cx="3852843" cy="3065523"/>
          </a:xfrm>
          <a:prstGeom prst="rect">
            <a:avLst/>
          </a:prstGeom>
        </p:spPr>
      </p:pic>
    </p:spTree>
    <p:extLst>
      <p:ext uri="{BB962C8B-B14F-4D97-AF65-F5344CB8AC3E}">
        <p14:creationId xmlns:p14="http://schemas.microsoft.com/office/powerpoint/2010/main" val="87331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p:cNvSpPr txBox="1">
            <a:spLocks noChangeArrowheads="1"/>
          </p:cNvSpPr>
          <p:nvPr/>
        </p:nvSpPr>
        <p:spPr bwMode="auto">
          <a:xfrm>
            <a:off x="2365447" y="369238"/>
            <a:ext cx="682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defRPr sz="2000">
                <a:solidFill>
                  <a:schemeClr val="tx1"/>
                </a:solidFill>
                <a:latin typeface="Calibri" pitchFamily="34" charset="0"/>
              </a:defRPr>
            </a:lvl6pPr>
            <a:lvl7pPr eaLnBrk="0" fontAlgn="base" hangingPunct="0">
              <a:spcAft>
                <a:spcPct val="0"/>
              </a:spcAft>
              <a:defRPr sz="2000">
                <a:solidFill>
                  <a:schemeClr val="tx1"/>
                </a:solidFill>
                <a:latin typeface="Calibri" pitchFamily="34" charset="0"/>
              </a:defRPr>
            </a:lvl7pPr>
            <a:lvl8pPr eaLnBrk="0" fontAlgn="base" hangingPunct="0">
              <a:spcAft>
                <a:spcPct val="0"/>
              </a:spcAft>
              <a:defRPr sz="2000">
                <a:solidFill>
                  <a:schemeClr val="tx1"/>
                </a:solidFill>
                <a:latin typeface="Calibri" pitchFamily="34" charset="0"/>
              </a:defRPr>
            </a:lvl8pPr>
            <a:lvl9pPr eaLnBrk="0" fontAlgn="base" hangingPunct="0">
              <a:spcAft>
                <a:spcPct val="0"/>
              </a:spcAft>
              <a:defRPr sz="2000">
                <a:solidFill>
                  <a:schemeClr val="tx1"/>
                </a:solidFill>
                <a:latin typeface="Calibri"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16CF2532-DAFA-4921-B990-4EAAA9A58977}"/>
              </a:ext>
            </a:extLst>
          </p:cNvPr>
          <p:cNvSpPr>
            <a:spLocks noChangeArrowheads="1"/>
          </p:cNvSpPr>
          <p:nvPr/>
        </p:nvSpPr>
        <p:spPr bwMode="auto">
          <a:xfrm>
            <a:off x="2485010" y="6581001"/>
            <a:ext cx="8932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00000"/>
                </a:solidFill>
                <a:effectLst/>
                <a:latin typeface="Sitka Text" panose="02000505000000020004" pitchFamily="2" charset="0"/>
                <a:ea typeface="Times New Roman" panose="02020603050405020304" pitchFamily="18" charset="0"/>
                <a:cs typeface="Calibri" panose="020F0502020204030204" pitchFamily="34" charset="0"/>
              </a:rPr>
              <a:t>Approved by AICTE |Affiliated to VTU | Recognized by UGC with 2(f) &amp; 12(B) status |Accredited by NBA and NAAC</a:t>
            </a:r>
            <a:endParaRPr kumimoji="0" lang="en-US" altLang="en-US" sz="3600" b="0" i="0" u="none" strike="noStrike" cap="none" normalizeH="0" baseline="0" dirty="0">
              <a:ln>
                <a:noFill/>
              </a:ln>
              <a:solidFill>
                <a:srgbClr val="C00000"/>
              </a:solidFill>
              <a:effectLst/>
              <a:latin typeface="Arial" panose="020B0604020202020204" pitchFamily="34" charset="0"/>
            </a:endParaRPr>
          </a:p>
        </p:txBody>
      </p:sp>
      <p:pic>
        <p:nvPicPr>
          <p:cNvPr id="10" name="Picture 1">
            <a:extLst>
              <a:ext uri="{FF2B5EF4-FFF2-40B4-BE49-F238E27FC236}">
                <a16:creationId xmlns:a16="http://schemas.microsoft.com/office/drawing/2014/main" id="{72A0C0F5-0D19-42DE-827F-78DCFAD79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455"/>
            <a:ext cx="1981200" cy="11425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6775340-5D50-4124-8F3D-655BA333BDD5}"/>
              </a:ext>
            </a:extLst>
          </p:cNvPr>
          <p:cNvSpPr txBox="1">
            <a:spLocks/>
          </p:cNvSpPr>
          <p:nvPr/>
        </p:nvSpPr>
        <p:spPr>
          <a:xfrm>
            <a:off x="609600" y="1025237"/>
            <a:ext cx="10972800" cy="46902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ct val="0"/>
              </a:spcBef>
              <a:buFont typeface="Arial" panose="020B0604020202020204" pitchFamily="34" charset="0"/>
              <a:buAutoNum type="arabicPeriod"/>
              <a:defRPr/>
            </a:pP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D95EA3F-1BAC-415A-9332-3A4D03610266}"/>
              </a:ext>
            </a:extLst>
          </p:cNvPr>
          <p:cNvSpPr txBox="1">
            <a:spLocks/>
          </p:cNvSpPr>
          <p:nvPr/>
        </p:nvSpPr>
        <p:spPr>
          <a:xfrm>
            <a:off x="1270001" y="284555"/>
            <a:ext cx="10574866" cy="88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latin typeface="Times New Roman" panose="02020603050405020304" pitchFamily="18" charset="0"/>
                <a:cs typeface="Times New Roman" panose="02020603050405020304" pitchFamily="18" charset="0"/>
              </a:rPr>
              <a:t>Problem Statement</a:t>
            </a:r>
            <a:endParaRPr lang="en-US" altLang="en-US" sz="4800" dirty="0"/>
          </a:p>
        </p:txBody>
      </p:sp>
      <p:sp>
        <p:nvSpPr>
          <p:cNvPr id="7" name="Rectangle 6"/>
          <p:cNvSpPr/>
          <p:nvPr/>
        </p:nvSpPr>
        <p:spPr>
          <a:xfrm>
            <a:off x="160867" y="1402562"/>
            <a:ext cx="8492065" cy="2523768"/>
          </a:xfrm>
          <a:prstGeom prst="rect">
            <a:avLst/>
          </a:prstGeom>
        </p:spPr>
        <p:txBody>
          <a:bodyPr wrap="square">
            <a:spAutoFit/>
          </a:bodyPr>
          <a:lstStyle/>
          <a:p>
            <a:pPr lvl="0" algn="just"/>
            <a:r>
              <a:rPr lang="en-IN" sz="3200" dirty="0">
                <a:solidFill>
                  <a:prstClr val="black"/>
                </a:solidFill>
                <a:latin typeface="Times New Roman" pitchFamily="18" charset="0"/>
                <a:cs typeface="Times New Roman" pitchFamily="18" charset="0"/>
              </a:rPr>
              <a:t>4. </a:t>
            </a:r>
            <a:r>
              <a:rPr lang="en-IN" sz="3600" dirty="0">
                <a:solidFill>
                  <a:prstClr val="black"/>
                </a:solidFill>
                <a:latin typeface="Times New Roman" pitchFamily="18" charset="0"/>
                <a:cs typeface="Times New Roman" pitchFamily="18" charset="0"/>
              </a:rPr>
              <a:t>Digital Security</a:t>
            </a:r>
          </a:p>
          <a:p>
            <a:pPr lvl="0" algn="just"/>
            <a:endParaRPr lang="en-IN" sz="3200" dirty="0">
              <a:solidFill>
                <a:prstClr val="black"/>
              </a:solidFill>
              <a:latin typeface="Times New Roman" pitchFamily="18" charset="0"/>
              <a:cs typeface="Times New Roman" pitchFamily="18" charset="0"/>
            </a:endParaRPr>
          </a:p>
          <a:p>
            <a:pPr lvl="0" algn="just"/>
            <a:r>
              <a:rPr lang="en-IN" sz="3000" b="1" dirty="0">
                <a:solidFill>
                  <a:prstClr val="black"/>
                </a:solidFill>
                <a:latin typeface="Times New Roman" pitchFamily="18" charset="0"/>
                <a:cs typeface="Times New Roman" pitchFamily="18" charset="0"/>
              </a:rPr>
              <a:t>Data</a:t>
            </a:r>
            <a:r>
              <a:rPr lang="en-IN" sz="3000" dirty="0">
                <a:solidFill>
                  <a:prstClr val="black"/>
                </a:solidFill>
                <a:latin typeface="Times New Roman" pitchFamily="18" charset="0"/>
                <a:cs typeface="Times New Roman" pitchFamily="18" charset="0"/>
              </a:rPr>
              <a:t> is one among the most valuable resources today</a:t>
            </a:r>
            <a:r>
              <a:rPr lang="en-IN" sz="3000" b="1" dirty="0">
                <a:solidFill>
                  <a:prstClr val="black"/>
                </a:solidFill>
                <a:latin typeface="Times New Roman" pitchFamily="18" charset="0"/>
                <a:cs typeface="Times New Roman" pitchFamily="18" charset="0"/>
              </a:rPr>
              <a:t>.</a:t>
            </a:r>
          </a:p>
          <a:p>
            <a:pPr lvl="0" algn="just"/>
            <a:r>
              <a:rPr lang="en-IN" sz="3000" dirty="0">
                <a:solidFill>
                  <a:prstClr val="black"/>
                </a:solidFill>
                <a:latin typeface="Times New Roman" pitchFamily="18" charset="0"/>
                <a:cs typeface="Times New Roman" pitchFamily="18" charset="0"/>
              </a:rPr>
              <a:t>	</a:t>
            </a:r>
          </a:p>
          <a:p>
            <a:pPr lvl="0" algn="just"/>
            <a:r>
              <a:rPr lang="en-IN" sz="3000" dirty="0">
                <a:solidFill>
                  <a:prstClr val="black"/>
                </a:solidFill>
                <a:latin typeface="Times New Roman" pitchFamily="18" charset="0"/>
                <a:cs typeface="Times New Roman" pitchFamily="18" charset="0"/>
              </a:rPr>
              <a:t>	Is it </a:t>
            </a:r>
            <a:r>
              <a:rPr lang="en-IN" sz="3000" b="1" dirty="0">
                <a:solidFill>
                  <a:prstClr val="black"/>
                </a:solidFill>
                <a:latin typeface="Times New Roman" pitchFamily="18" charset="0"/>
                <a:cs typeface="Times New Roman" pitchFamily="18" charset="0"/>
              </a:rPr>
              <a:t>secure</a:t>
            </a:r>
            <a:r>
              <a:rPr lang="en-IN" sz="3000" dirty="0">
                <a:solidFill>
                  <a:prstClr val="black"/>
                </a:solidFill>
                <a:latin typeface="Times New Roman" pitchFamily="18" charset="0"/>
                <a:cs typeface="Times New Roman" pitchFamily="18" charset="0"/>
              </a:rPr>
              <a:t> enough ?</a:t>
            </a:r>
          </a:p>
        </p:txBody>
      </p:sp>
      <p:sp>
        <p:nvSpPr>
          <p:cNvPr id="5" name="TextBox 4"/>
          <p:cNvSpPr txBox="1"/>
          <p:nvPr/>
        </p:nvSpPr>
        <p:spPr>
          <a:xfrm>
            <a:off x="1981200" y="5572400"/>
            <a:ext cx="8104612" cy="646331"/>
          </a:xfrm>
          <a:prstGeom prst="rect">
            <a:avLst/>
          </a:prstGeom>
          <a:noFill/>
        </p:spPr>
        <p:txBody>
          <a:bodyPr wrap="square" rtlCol="0">
            <a:spAutoFit/>
          </a:bodyPr>
          <a:lstStyle/>
          <a:p>
            <a:pPr lvl="0" algn="ctr"/>
            <a:r>
              <a:rPr lang="en-IN" sz="3600" b="1" dirty="0">
                <a:solidFill>
                  <a:prstClr val="black"/>
                </a:solidFill>
                <a:latin typeface="Times New Roman" pitchFamily="18" charset="0"/>
                <a:cs typeface="Times New Roman" pitchFamily="18" charset="0"/>
              </a:rPr>
              <a:t>Encryption</a:t>
            </a:r>
            <a:r>
              <a:rPr lang="en-IN" sz="3600" dirty="0">
                <a:solidFill>
                  <a:prstClr val="black"/>
                </a:solidFill>
                <a:latin typeface="Times New Roman" pitchFamily="18" charset="0"/>
                <a:cs typeface="Times New Roman" pitchFamily="18" charset="0"/>
              </a:rPr>
              <a:t> is the key</a:t>
            </a:r>
            <a:r>
              <a:rPr lang="en-IN" sz="3600" b="1" dirty="0">
                <a:solidFill>
                  <a:prstClr val="black"/>
                </a:solidFill>
                <a:latin typeface="Times New Roman" pitchFamily="18" charset="0"/>
                <a:cs typeface="Times New Roman" pitchFamily="18" charset="0"/>
              </a:rPr>
              <a:t>.</a:t>
            </a:r>
            <a:endParaRPr lang="en-IN" sz="3600" dirty="0">
              <a:solidFill>
                <a:prstClr val="black"/>
              </a:solidFill>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00" y="1804013"/>
            <a:ext cx="2997200" cy="2997200"/>
          </a:xfrm>
          <a:prstGeom prst="rect">
            <a:avLst/>
          </a:prstGeom>
        </p:spPr>
      </p:pic>
    </p:spTree>
    <p:extLst>
      <p:ext uri="{BB962C8B-B14F-4D97-AF65-F5344CB8AC3E}">
        <p14:creationId xmlns:p14="http://schemas.microsoft.com/office/powerpoint/2010/main" val="166283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3080</TotalTime>
  <Words>4216</Words>
  <Application>Microsoft Office PowerPoint</Application>
  <PresentationFormat>Widescreen</PresentationFormat>
  <Paragraphs>518</Paragraphs>
  <Slides>65</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65</vt:i4>
      </vt:variant>
    </vt:vector>
  </HeadingPairs>
  <TitlesOfParts>
    <vt:vector size="75" baseType="lpstr">
      <vt:lpstr>Arial</vt:lpstr>
      <vt:lpstr>Calibri</vt:lpstr>
      <vt:lpstr>Calibri Light</vt:lpstr>
      <vt:lpstr>Museo 300</vt:lpstr>
      <vt:lpstr>Sitka Text</vt:lpstr>
      <vt:lpstr>Times New Roman</vt:lpstr>
      <vt:lpstr>Wingdings</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Yezdan R</dc:creator>
  <cp:lastModifiedBy>KRISHAN JANGIR</cp:lastModifiedBy>
  <cp:revision>346</cp:revision>
  <dcterms:modified xsi:type="dcterms:W3CDTF">2020-08-17T04:50:51Z</dcterms:modified>
</cp:coreProperties>
</file>